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rels" ContentType="application/vnd.openxmlformats-package.relationships+xml"/>
  <Override PartName="/ppt/slides/slide14.xml" ContentType="application/vnd.openxmlformats-officedocument.presentationml.slide+xml"/>
  <Override PartName="/ppt/slideMasters/slideMaster2.xml" ContentType="application/vnd.openxmlformats-officedocument.presentationml.slideMaster+xml"/>
  <Override PartName="/ppt/embeddings/oleObject1.bin" ContentType="application/vnd.openxmlformats-officedocument.oleObject"/>
  <Default Extension="xml" ContentType="application/xml"/>
  <Override PartName="/ppt/tableStyles.xml" ContentType="application/vnd.openxmlformats-officedocument.presentationml.tableStyles+xml"/>
  <Override PartName="/ppt/slideLayouts/slideLayout33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6.xml" ContentType="application/vnd.openxmlformats-officedocument.presentationml.slideLayout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Layouts/slideLayout25.xml" ContentType="application/vnd.openxmlformats-officedocument.presentationml.slideLayout+xml"/>
  <Override PartName="/ppt/slides/slide37.xml" ContentType="application/vnd.openxmlformats-officedocument.presentationml.slide+xml"/>
  <Override PartName="/ppt/slides/slide5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30.xml" ContentType="application/vnd.openxmlformats-officedocument.presentationml.slide+xml"/>
  <Override PartName="/ppt/slides/slide13.xml" ContentType="application/vnd.openxmlformats-officedocument.presentationml.slide+xml"/>
  <Override PartName="/ppt/slideMasters/slideMaster1.xml" ContentType="application/vnd.openxmlformats-officedocument.presentationml.slideMaster+xml"/>
  <Override PartName="/docProps/core.xml" ContentType="application/vnd.openxmlformats-package.core-properties+xml"/>
  <Override PartName="/ppt/slides/slide44.xml" ContentType="application/vnd.openxmlformats-officedocument.presentationml.slide+xml"/>
  <Override PartName="/ppt/slideLayouts/slideLayout3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27.xml" ContentType="application/vnd.openxmlformats-officedocument.presentationml.slide+xml"/>
  <Default Extension="vml" ContentType="application/vnd.openxmlformats-officedocument.vmlDrawing"/>
  <Override PartName="/ppt/slides/slide20.xml" ContentType="application/vnd.openxmlformats-officedocument.presentationml.slide+xml"/>
  <Override PartName="/ppt/slideLayouts/slideLayout24.xml" ContentType="application/vnd.openxmlformats-officedocument.presentationml.slideLayout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Layouts/slideLayout4.xml" ContentType="application/vnd.openxmlformats-officedocument.presentationml.slideLayout+xml"/>
  <Default Extension="png" ContentType="image/png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slides/slide43.xml" ContentType="application/vnd.openxmlformats-officedocument.presentationml.slide+xml"/>
  <Override PartName="/ppt/slideLayouts/slideLayout31.xml" ContentType="application/vnd.openxmlformats-officedocument.presentationml.slideLayout+xml"/>
  <Override PartName="/ppt/slides/slide26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s/slide35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11.xml" ContentType="application/vnd.openxmlformats-officedocument.presentationml.slide+xml"/>
  <Override PartName="/ppt/slides/slide42.xml" ContentType="application/vnd.openxmlformats-officedocument.presentationml.slide+xml"/>
  <Override PartName="/ppt/slideLayouts/slideLayout30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34.xml" ContentType="application/vnd.openxmlformats-officedocument.presentationml.slide+xml"/>
  <Override PartName="/ppt/slideLayouts/slideLayout22.xml" ContentType="application/vnd.openxmlformats-officedocument.presentationml.slideLayout+xml"/>
  <Override PartName="/ppt/slides/slide2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docProps/app.xml" ContentType="application/vnd.openxmlformats-officedocument.extended-properties+xml"/>
  <Override PartName="/ppt/slideLayouts/slideLayout19.xml" ContentType="application/vnd.openxmlformats-officedocument.presentationml.slideLayout+xml"/>
  <Override PartName="/ppt/slides/slide41.xml" ContentType="application/vnd.openxmlformats-officedocument.presentationml.slide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charts/chart1.xml" ContentType="application/vnd.openxmlformats-officedocument.drawingml.chart+xml"/>
  <Override PartName="/ppt/slideLayouts/slideLayout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s/slide33.xml" ContentType="application/vnd.openxmlformats-officedocument.presentationml.slide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16.xml" ContentType="application/vnd.openxmlformats-officedocument.presentationml.slide+xml"/>
  <Override PartName="/ppt/viewProps.xml" ContentType="application/vnd.openxmlformats-officedocument.presentationml.viewProps+xml"/>
  <Override PartName="/ppt/slideLayouts/slideLayout18.xml" ContentType="application/vnd.openxmlformats-officedocument.presentationml.slideLayout+xml"/>
  <Override PartName="/ppt/slides/slide40.xml" ContentType="application/vnd.openxmlformats-officedocument.presentationml.slide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s/slide39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5.xml" ContentType="application/vnd.openxmlformats-officedocument.presentationml.slide+xml"/>
  <Override PartName="/ppt/slideMasters/slideMaster3.xml" ContentType="application/vnd.openxmlformats-officedocument.presentationml.slideMaster+xml"/>
  <Override PartName="/ppt/drawings/drawing1.xml" ContentType="application/vnd.openxmlformats-officedocument.drawingml.chartshapes+xml"/>
  <Override PartName="/ppt/embeddings/oleObject2.bin" ContentType="application/vnd.openxmlformats-officedocument.oleObject"/>
  <Override PartName="/ppt/slideLayouts/slideLayout17.xml" ContentType="application/vnd.openxmlformats-officedocument.presentationml.slideLayout+xml"/>
  <Override PartName="/ppt/slides/slide29.xml" ContentType="application/vnd.openxmlformats-officedocument.presentationml.slide+xml"/>
  <Override PartName="/ppt/theme/theme1.xml" ContentType="application/vnd.openxmlformats-officedocument.theme+xml"/>
  <Override PartName="/ppt/slides/slide22.xml" ContentType="application/vnd.openxmlformats-officedocument.presentationml.slide+xml"/>
  <Override PartName="/ppt/slides/slide38.xml" ContentType="application/vnd.openxmlformats-officedocument.presentationml.slide+xml"/>
  <Override PartName="/ppt/presentation.xml" ContentType="application/vnd.openxmlformats-officedocument.presentationml.presentation.main+xml"/>
  <Override PartName="/ppt/slides/slide6.xml" ContentType="application/vnd.openxmlformats-officedocument.presentationml.slide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31.xml" ContentType="application/vnd.openxmlformats-officedocument.presentationml.slide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trictFirstAndLastChars="0" saveSubsetFonts="1" autoCompressPictures="0">
  <p:sldMasterIdLst>
    <p:sldMasterId id="2147483648" r:id="rId1"/>
    <p:sldMasterId id="2147483649" r:id="rId2"/>
    <p:sldMasterId id="2147483650" r:id="rId3"/>
  </p:sldMasterIdLst>
  <p:notesMasterIdLst>
    <p:notesMasterId r:id="rId4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301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7" r:id="rId41"/>
    <p:sldId id="294" r:id="rId42"/>
    <p:sldId id="295" r:id="rId43"/>
    <p:sldId id="296" r:id="rId44"/>
    <p:sldId id="298" r:id="rId45"/>
    <p:sldId id="299" r:id="rId46"/>
    <p:sldId id="300" r:id="rId47"/>
  </p:sldIdLst>
  <p:sldSz cx="9144000" cy="6858000" type="screen4x3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F8F6D9"/>
    <a:srgbClr val="EDEBCF"/>
    <a:srgbClr val="D3F2D3"/>
    <a:srgbClr val="EAEAEA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napVertSplitter="1"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1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notesMaster" Target="notesMasters/notesMaster1.xml"/><Relationship Id="rId4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droh:class:213-f10:corei7mountain.xlsx" TargetMode="External"/><Relationship Id="rId2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style val="2"/>
  <c:chart>
    <c:view3D>
      <c:hPercent val="100"/>
      <c:rotY val="40"/>
      <c:depthPercent val="100"/>
      <c:perspective val="30"/>
    </c:view3D>
    <c:floor>
      <c:spPr>
        <a:solidFill>
          <a:srgbClr val="C0C0C0"/>
        </a:solidFill>
        <a:ln w="3175">
          <a:solidFill>
            <a:srgbClr val="000000"/>
          </a:solidFill>
          <a:prstDash val="solid"/>
        </a:ln>
      </c:spPr>
    </c:floor>
    <c:sideWall>
      <c:spPr>
        <a:solidFill>
          <a:srgbClr val="FFFFFF"/>
        </a:solidFill>
        <a:ln w="12700">
          <a:solidFill>
            <a:srgbClr val="808080"/>
          </a:solidFill>
          <a:prstDash val="solid"/>
        </a:ln>
      </c:spPr>
    </c:sideWall>
    <c:backWall>
      <c:spPr>
        <a:solidFill>
          <a:srgbClr val="FFFFFF"/>
        </a:solidFill>
        <a:ln w="12700">
          <a:solidFill>
            <a:srgbClr val="808080"/>
          </a:solidFill>
          <a:prstDash val="solid"/>
        </a:ln>
      </c:spPr>
    </c:backWall>
    <c:plotArea>
      <c:layout/>
      <c:surface3DChart>
        <c:ser>
          <c:idx val="0"/>
          <c:order val="0"/>
          <c:tx>
            <c:strRef>
              <c:f>'corei7-mountain-data'!$B$1</c:f>
              <c:strCache>
                <c:ptCount val="1"/>
                <c:pt idx="0">
                  <c:v>64M</c:v>
                </c:pt>
              </c:strCache>
            </c:strRef>
          </c:tx>
          <c:spPr>
            <a:solidFill>
              <a:srgbClr val="9999FF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'corei7-mountain-data'!$B$2:$B$19</c:f>
              <c:numCache>
                <c:formatCode>General</c:formatCode>
                <c:ptCount val="18"/>
                <c:pt idx="0">
                  <c:v>4029.59</c:v>
                </c:pt>
                <c:pt idx="1">
                  <c:v>2752.75</c:v>
                </c:pt>
                <c:pt idx="2">
                  <c:v>2159.29</c:v>
                </c:pt>
                <c:pt idx="3">
                  <c:v>1710.75</c:v>
                </c:pt>
                <c:pt idx="4">
                  <c:v>1391.48</c:v>
                </c:pt>
                <c:pt idx="5">
                  <c:v>1176.29</c:v>
                </c:pt>
                <c:pt idx="6">
                  <c:v>1015.77</c:v>
                </c:pt>
                <c:pt idx="7">
                  <c:v>890.72</c:v>
                </c:pt>
                <c:pt idx="8">
                  <c:v>845.57</c:v>
                </c:pt>
                <c:pt idx="9">
                  <c:v>805.4599999999996</c:v>
                </c:pt>
                <c:pt idx="10">
                  <c:v>773.78</c:v>
                </c:pt>
                <c:pt idx="11">
                  <c:v>757.9400000000001</c:v>
                </c:pt>
                <c:pt idx="12">
                  <c:v>727.91</c:v>
                </c:pt>
                <c:pt idx="13">
                  <c:v>712.66</c:v>
                </c:pt>
                <c:pt idx="14">
                  <c:v>705.63</c:v>
                </c:pt>
                <c:pt idx="15">
                  <c:v>701.98</c:v>
                </c:pt>
                <c:pt idx="16">
                  <c:v>598.19</c:v>
                </c:pt>
                <c:pt idx="17">
                  <c:v>601.22</c:v>
                </c:pt>
              </c:numCache>
            </c:numRef>
          </c:val>
        </c:ser>
        <c:ser>
          <c:idx val="1"/>
          <c:order val="1"/>
          <c:tx>
            <c:strRef>
              <c:f>'corei7-mountain-data'!$C$1</c:f>
              <c:strCache>
                <c:ptCount val="1"/>
                <c:pt idx="0">
                  <c:v>32M</c:v>
                </c:pt>
              </c:strCache>
            </c:strRef>
          </c:tx>
          <c:spPr>
            <a:solidFill>
              <a:srgbClr val="993366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'corei7-mountain-data'!$C$2:$C$19</c:f>
              <c:numCache>
                <c:formatCode>General</c:formatCode>
                <c:ptCount val="18"/>
                <c:pt idx="0">
                  <c:v>4029.36</c:v>
                </c:pt>
                <c:pt idx="1">
                  <c:v>2752.39</c:v>
                </c:pt>
                <c:pt idx="2">
                  <c:v>2160.62</c:v>
                </c:pt>
                <c:pt idx="3">
                  <c:v>1710.98</c:v>
                </c:pt>
                <c:pt idx="4">
                  <c:v>1391.5</c:v>
                </c:pt>
                <c:pt idx="5">
                  <c:v>1176.54</c:v>
                </c:pt>
                <c:pt idx="6">
                  <c:v>1016.71</c:v>
                </c:pt>
                <c:pt idx="7">
                  <c:v>891.8</c:v>
                </c:pt>
                <c:pt idx="8">
                  <c:v>846.98</c:v>
                </c:pt>
                <c:pt idx="9">
                  <c:v>807.22</c:v>
                </c:pt>
                <c:pt idx="10">
                  <c:v>775.18</c:v>
                </c:pt>
                <c:pt idx="11">
                  <c:v>760.41</c:v>
                </c:pt>
                <c:pt idx="12">
                  <c:v>730.74</c:v>
                </c:pt>
                <c:pt idx="13">
                  <c:v>714.98</c:v>
                </c:pt>
                <c:pt idx="14">
                  <c:v>709.26</c:v>
                </c:pt>
                <c:pt idx="15">
                  <c:v>708.88</c:v>
                </c:pt>
                <c:pt idx="16">
                  <c:v>608.99</c:v>
                </c:pt>
                <c:pt idx="17">
                  <c:v>607.39</c:v>
                </c:pt>
              </c:numCache>
            </c:numRef>
          </c:val>
        </c:ser>
        <c:ser>
          <c:idx val="2"/>
          <c:order val="2"/>
          <c:tx>
            <c:strRef>
              <c:f>'corei7-mountain-data'!$D$1</c:f>
              <c:strCache>
                <c:ptCount val="1"/>
                <c:pt idx="0">
                  <c:v>16M</c:v>
                </c:pt>
              </c:strCache>
            </c:strRef>
          </c:tx>
          <c:spPr>
            <a:solidFill>
              <a:srgbClr val="FFFFCC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'corei7-mountain-data'!$D$2:$D$19</c:f>
              <c:numCache>
                <c:formatCode>General</c:formatCode>
                <c:ptCount val="18"/>
                <c:pt idx="0">
                  <c:v>4040.1</c:v>
                </c:pt>
                <c:pt idx="1">
                  <c:v>2788.42</c:v>
                </c:pt>
                <c:pt idx="2">
                  <c:v>2188.92</c:v>
                </c:pt>
                <c:pt idx="3">
                  <c:v>1742.97</c:v>
                </c:pt>
                <c:pt idx="4">
                  <c:v>1421.69</c:v>
                </c:pt>
                <c:pt idx="5">
                  <c:v>1201.31</c:v>
                </c:pt>
                <c:pt idx="6">
                  <c:v>1038.37</c:v>
                </c:pt>
                <c:pt idx="7">
                  <c:v>911.7</c:v>
                </c:pt>
                <c:pt idx="8">
                  <c:v>870.39</c:v>
                </c:pt>
                <c:pt idx="9">
                  <c:v>835.3099999999995</c:v>
                </c:pt>
                <c:pt idx="10">
                  <c:v>809.25</c:v>
                </c:pt>
                <c:pt idx="11">
                  <c:v>798.05</c:v>
                </c:pt>
                <c:pt idx="12">
                  <c:v>780.28</c:v>
                </c:pt>
                <c:pt idx="13">
                  <c:v>778.37</c:v>
                </c:pt>
                <c:pt idx="14">
                  <c:v>787.2</c:v>
                </c:pt>
                <c:pt idx="15">
                  <c:v>744.13</c:v>
                </c:pt>
                <c:pt idx="16">
                  <c:v>633.53</c:v>
                </c:pt>
                <c:pt idx="17">
                  <c:v>608.8599999999996</c:v>
                </c:pt>
              </c:numCache>
            </c:numRef>
          </c:val>
        </c:ser>
        <c:ser>
          <c:idx val="3"/>
          <c:order val="3"/>
          <c:tx>
            <c:strRef>
              <c:f>'corei7-mountain-data'!$E$1</c:f>
              <c:strCache>
                <c:ptCount val="1"/>
                <c:pt idx="0">
                  <c:v>8M</c:v>
                </c:pt>
              </c:strCache>
            </c:strRef>
          </c:tx>
          <c:spPr>
            <a:solidFill>
              <a:srgbClr val="CCFFFF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'corei7-mountain-data'!$E$2:$E$19</c:f>
              <c:numCache>
                <c:formatCode>General</c:formatCode>
                <c:ptCount val="18"/>
                <c:pt idx="0">
                  <c:v>4374.01</c:v>
                </c:pt>
                <c:pt idx="1">
                  <c:v>3610.74</c:v>
                </c:pt>
                <c:pt idx="2">
                  <c:v>3002.03</c:v>
                </c:pt>
                <c:pt idx="3">
                  <c:v>2492.39</c:v>
                </c:pt>
                <c:pt idx="4">
                  <c:v>2131.04</c:v>
                </c:pt>
                <c:pt idx="5">
                  <c:v>1821.71</c:v>
                </c:pt>
                <c:pt idx="6">
                  <c:v>1564.14</c:v>
                </c:pt>
                <c:pt idx="7">
                  <c:v>1414.18</c:v>
                </c:pt>
                <c:pt idx="8">
                  <c:v>1404.78</c:v>
                </c:pt>
                <c:pt idx="9">
                  <c:v>1408.59</c:v>
                </c:pt>
                <c:pt idx="10">
                  <c:v>1423.67</c:v>
                </c:pt>
                <c:pt idx="11">
                  <c:v>1456.86</c:v>
                </c:pt>
                <c:pt idx="12">
                  <c:v>1499.61</c:v>
                </c:pt>
                <c:pt idx="13">
                  <c:v>1600.13</c:v>
                </c:pt>
                <c:pt idx="14">
                  <c:v>1667.47</c:v>
                </c:pt>
                <c:pt idx="15">
                  <c:v>1231.7</c:v>
                </c:pt>
                <c:pt idx="16">
                  <c:v>1078.97</c:v>
                </c:pt>
                <c:pt idx="17">
                  <c:v>1026.03</c:v>
                </c:pt>
              </c:numCache>
            </c:numRef>
          </c:val>
        </c:ser>
        <c:ser>
          <c:idx val="4"/>
          <c:order val="4"/>
          <c:tx>
            <c:strRef>
              <c:f>'corei7-mountain-data'!$F$1</c:f>
              <c:strCache>
                <c:ptCount val="1"/>
                <c:pt idx="0">
                  <c:v>4M</c:v>
                </c:pt>
              </c:strCache>
            </c:strRef>
          </c:tx>
          <c:spPr>
            <a:solidFill>
              <a:srgbClr val="660066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'corei7-mountain-data'!$F$2:$F$19</c:f>
              <c:numCache>
                <c:formatCode>General</c:formatCode>
                <c:ptCount val="18"/>
                <c:pt idx="0">
                  <c:v>4642.47</c:v>
                </c:pt>
                <c:pt idx="1">
                  <c:v>4583.8</c:v>
                </c:pt>
                <c:pt idx="2">
                  <c:v>4074.93</c:v>
                </c:pt>
                <c:pt idx="3">
                  <c:v>3557.51</c:v>
                </c:pt>
                <c:pt idx="4">
                  <c:v>3337.59</c:v>
                </c:pt>
                <c:pt idx="5">
                  <c:v>2898.78</c:v>
                </c:pt>
                <c:pt idx="6">
                  <c:v>2535.22</c:v>
                </c:pt>
                <c:pt idx="7">
                  <c:v>2248.83</c:v>
                </c:pt>
                <c:pt idx="8">
                  <c:v>2227.41</c:v>
                </c:pt>
                <c:pt idx="9">
                  <c:v>2203.98</c:v>
                </c:pt>
                <c:pt idx="10">
                  <c:v>2187.29</c:v>
                </c:pt>
                <c:pt idx="11">
                  <c:v>2164.18</c:v>
                </c:pt>
                <c:pt idx="12">
                  <c:v>2156.96</c:v>
                </c:pt>
                <c:pt idx="13">
                  <c:v>2148.52</c:v>
                </c:pt>
                <c:pt idx="14">
                  <c:v>2146.83</c:v>
                </c:pt>
                <c:pt idx="15">
                  <c:v>2131.36</c:v>
                </c:pt>
                <c:pt idx="16">
                  <c:v>2038.29</c:v>
                </c:pt>
                <c:pt idx="17">
                  <c:v>2060.87</c:v>
                </c:pt>
              </c:numCache>
            </c:numRef>
          </c:val>
        </c:ser>
        <c:ser>
          <c:idx val="5"/>
          <c:order val="5"/>
          <c:tx>
            <c:strRef>
              <c:f>'corei7-mountain-data'!$G$1</c:f>
              <c:strCache>
                <c:ptCount val="1"/>
                <c:pt idx="0">
                  <c:v>2M</c:v>
                </c:pt>
              </c:strCache>
            </c:strRef>
          </c:tx>
          <c:spPr>
            <a:solidFill>
              <a:srgbClr val="FF8080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'corei7-mountain-data'!$G$2:$G$19</c:f>
              <c:numCache>
                <c:formatCode>General</c:formatCode>
                <c:ptCount val="18"/>
                <c:pt idx="0">
                  <c:v>4674.06</c:v>
                </c:pt>
                <c:pt idx="1">
                  <c:v>4659.06</c:v>
                </c:pt>
                <c:pt idx="2">
                  <c:v>4153.1</c:v>
                </c:pt>
                <c:pt idx="3">
                  <c:v>4016.4</c:v>
                </c:pt>
                <c:pt idx="4">
                  <c:v>3540.78</c:v>
                </c:pt>
                <c:pt idx="5">
                  <c:v>3027.05</c:v>
                </c:pt>
                <c:pt idx="6">
                  <c:v>2625.06</c:v>
                </c:pt>
                <c:pt idx="7">
                  <c:v>2321.73</c:v>
                </c:pt>
                <c:pt idx="8">
                  <c:v>2306.4</c:v>
                </c:pt>
                <c:pt idx="9">
                  <c:v>2292.86</c:v>
                </c:pt>
                <c:pt idx="10">
                  <c:v>2282.38</c:v>
                </c:pt>
                <c:pt idx="11">
                  <c:v>2270.35</c:v>
                </c:pt>
                <c:pt idx="12">
                  <c:v>2264.14</c:v>
                </c:pt>
                <c:pt idx="13">
                  <c:v>2259.8</c:v>
                </c:pt>
                <c:pt idx="14">
                  <c:v>2260.46</c:v>
                </c:pt>
                <c:pt idx="15">
                  <c:v>2261.54</c:v>
                </c:pt>
                <c:pt idx="16">
                  <c:v>2224.92</c:v>
                </c:pt>
                <c:pt idx="17">
                  <c:v>2431.58</c:v>
                </c:pt>
              </c:numCache>
            </c:numRef>
          </c:val>
        </c:ser>
        <c:ser>
          <c:idx val="6"/>
          <c:order val="6"/>
          <c:tx>
            <c:strRef>
              <c:f>'corei7-mountain-data'!$H$1</c:f>
              <c:strCache>
                <c:ptCount val="1"/>
                <c:pt idx="0">
                  <c:v>1M</c:v>
                </c:pt>
              </c:strCache>
            </c:strRef>
          </c:tx>
          <c:spPr>
            <a:solidFill>
              <a:srgbClr val="0066CC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'corei7-mountain-data'!$H$2:$H$19</c:f>
              <c:numCache>
                <c:formatCode>General</c:formatCode>
                <c:ptCount val="18"/>
                <c:pt idx="0">
                  <c:v>4673.77</c:v>
                </c:pt>
                <c:pt idx="1">
                  <c:v>4656.98</c:v>
                </c:pt>
                <c:pt idx="2">
                  <c:v>4156.32</c:v>
                </c:pt>
                <c:pt idx="3">
                  <c:v>4012.65</c:v>
                </c:pt>
                <c:pt idx="4">
                  <c:v>3535.85</c:v>
                </c:pt>
                <c:pt idx="5">
                  <c:v>3021.82</c:v>
                </c:pt>
                <c:pt idx="6">
                  <c:v>2623.08</c:v>
                </c:pt>
                <c:pt idx="7">
                  <c:v>2318.19</c:v>
                </c:pt>
                <c:pt idx="8">
                  <c:v>2303.72</c:v>
                </c:pt>
                <c:pt idx="9">
                  <c:v>2291.55</c:v>
                </c:pt>
                <c:pt idx="10">
                  <c:v>2280.42</c:v>
                </c:pt>
                <c:pt idx="11">
                  <c:v>2270.24</c:v>
                </c:pt>
                <c:pt idx="12">
                  <c:v>2264.82</c:v>
                </c:pt>
                <c:pt idx="13">
                  <c:v>2261.86</c:v>
                </c:pt>
                <c:pt idx="14">
                  <c:v>2261.31</c:v>
                </c:pt>
                <c:pt idx="15">
                  <c:v>2271.41</c:v>
                </c:pt>
                <c:pt idx="16">
                  <c:v>2237.27</c:v>
                </c:pt>
                <c:pt idx="17">
                  <c:v>2432.74</c:v>
                </c:pt>
              </c:numCache>
            </c:numRef>
          </c:val>
        </c:ser>
        <c:ser>
          <c:idx val="7"/>
          <c:order val="7"/>
          <c:tx>
            <c:strRef>
              <c:f>'corei7-mountain-data'!$I$1</c:f>
              <c:strCache>
                <c:ptCount val="1"/>
                <c:pt idx="0">
                  <c:v>512K</c:v>
                </c:pt>
              </c:strCache>
            </c:strRef>
          </c:tx>
          <c:spPr>
            <a:solidFill>
              <a:srgbClr val="CCCCFF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'corei7-mountain-data'!$I$2:$I$19</c:f>
              <c:numCache>
                <c:formatCode>General</c:formatCode>
                <c:ptCount val="18"/>
                <c:pt idx="0">
                  <c:v>4673.0</c:v>
                </c:pt>
                <c:pt idx="1">
                  <c:v>4658.05</c:v>
                </c:pt>
                <c:pt idx="2">
                  <c:v>4267.3</c:v>
                </c:pt>
                <c:pt idx="3">
                  <c:v>4052.55</c:v>
                </c:pt>
                <c:pt idx="4">
                  <c:v>3730.88</c:v>
                </c:pt>
                <c:pt idx="5">
                  <c:v>3236.67</c:v>
                </c:pt>
                <c:pt idx="6">
                  <c:v>2839.93</c:v>
                </c:pt>
                <c:pt idx="7">
                  <c:v>2527.15</c:v>
                </c:pt>
                <c:pt idx="8">
                  <c:v>2513.25</c:v>
                </c:pt>
                <c:pt idx="9">
                  <c:v>2503.12</c:v>
                </c:pt>
                <c:pt idx="10">
                  <c:v>2494.19</c:v>
                </c:pt>
                <c:pt idx="11">
                  <c:v>2517.44</c:v>
                </c:pt>
                <c:pt idx="12">
                  <c:v>2523.1</c:v>
                </c:pt>
                <c:pt idx="13">
                  <c:v>2551.67</c:v>
                </c:pt>
                <c:pt idx="14">
                  <c:v>2555.53</c:v>
                </c:pt>
                <c:pt idx="15">
                  <c:v>2477.41</c:v>
                </c:pt>
                <c:pt idx="16">
                  <c:v>2420.17</c:v>
                </c:pt>
                <c:pt idx="17">
                  <c:v>2590.64</c:v>
                </c:pt>
              </c:numCache>
            </c:numRef>
          </c:val>
        </c:ser>
        <c:ser>
          <c:idx val="8"/>
          <c:order val="8"/>
          <c:tx>
            <c:strRef>
              <c:f>'corei7-mountain-data'!$J$1</c:f>
              <c:strCache>
                <c:ptCount val="1"/>
                <c:pt idx="0">
                  <c:v>256K</c:v>
                </c:pt>
              </c:strCache>
            </c:strRef>
          </c:tx>
          <c:spPr>
            <a:solidFill>
              <a:srgbClr val="000090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'corei7-mountain-data'!$J$2:$J$19</c:f>
              <c:numCache>
                <c:formatCode>General</c:formatCode>
                <c:ptCount val="18"/>
                <c:pt idx="0">
                  <c:v>4672.31</c:v>
                </c:pt>
                <c:pt idx="1">
                  <c:v>4645.58</c:v>
                </c:pt>
                <c:pt idx="2">
                  <c:v>4300.1</c:v>
                </c:pt>
                <c:pt idx="3">
                  <c:v>4091.3</c:v>
                </c:pt>
                <c:pt idx="4">
                  <c:v>3890.2</c:v>
                </c:pt>
                <c:pt idx="5">
                  <c:v>3175.38</c:v>
                </c:pt>
                <c:pt idx="6">
                  <c:v>2748.26</c:v>
                </c:pt>
                <c:pt idx="7">
                  <c:v>2351.27</c:v>
                </c:pt>
                <c:pt idx="8">
                  <c:v>2518.38</c:v>
                </c:pt>
                <c:pt idx="9">
                  <c:v>2627.49</c:v>
                </c:pt>
                <c:pt idx="10">
                  <c:v>2644.71</c:v>
                </c:pt>
                <c:pt idx="11">
                  <c:v>2646.45</c:v>
                </c:pt>
                <c:pt idx="12">
                  <c:v>2690.79</c:v>
                </c:pt>
                <c:pt idx="13">
                  <c:v>2715.46</c:v>
                </c:pt>
                <c:pt idx="14">
                  <c:v>2762.7</c:v>
                </c:pt>
                <c:pt idx="15">
                  <c:v>2445.48</c:v>
                </c:pt>
                <c:pt idx="16">
                  <c:v>2440.11</c:v>
                </c:pt>
                <c:pt idx="17">
                  <c:v>2560.87</c:v>
                </c:pt>
              </c:numCache>
            </c:numRef>
          </c:val>
        </c:ser>
        <c:ser>
          <c:idx val="9"/>
          <c:order val="9"/>
          <c:tx>
            <c:strRef>
              <c:f>'corei7-mountain-data'!$K$1</c:f>
              <c:strCache>
                <c:ptCount val="1"/>
                <c:pt idx="0">
                  <c:v>128K</c:v>
                </c:pt>
              </c:strCache>
            </c:strRef>
          </c:tx>
          <c:spPr>
            <a:solidFill>
              <a:srgbClr val="F20884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'corei7-mountain-data'!$K$2:$K$19</c:f>
              <c:numCache>
                <c:formatCode>General</c:formatCode>
                <c:ptCount val="18"/>
                <c:pt idx="0">
                  <c:v>4669.89</c:v>
                </c:pt>
                <c:pt idx="1">
                  <c:v>4661.44</c:v>
                </c:pt>
                <c:pt idx="2">
                  <c:v>4661.75</c:v>
                </c:pt>
                <c:pt idx="3">
                  <c:v>4570.55</c:v>
                </c:pt>
                <c:pt idx="4">
                  <c:v>4453.42</c:v>
                </c:pt>
                <c:pt idx="5">
                  <c:v>4070.1</c:v>
                </c:pt>
                <c:pt idx="6">
                  <c:v>3626.17</c:v>
                </c:pt>
                <c:pt idx="7">
                  <c:v>2349.05</c:v>
                </c:pt>
                <c:pt idx="8">
                  <c:v>3332.47</c:v>
                </c:pt>
                <c:pt idx="9">
                  <c:v>3318.78</c:v>
                </c:pt>
                <c:pt idx="10">
                  <c:v>3328.21</c:v>
                </c:pt>
                <c:pt idx="11">
                  <c:v>3312.1</c:v>
                </c:pt>
                <c:pt idx="12">
                  <c:v>3351.75</c:v>
                </c:pt>
                <c:pt idx="13">
                  <c:v>3197.56</c:v>
                </c:pt>
                <c:pt idx="14">
                  <c:v>3342.59</c:v>
                </c:pt>
                <c:pt idx="15">
                  <c:v>3330.51</c:v>
                </c:pt>
                <c:pt idx="16">
                  <c:v>3335.4</c:v>
                </c:pt>
                <c:pt idx="17">
                  <c:v>3374.9</c:v>
                </c:pt>
              </c:numCache>
            </c:numRef>
          </c:val>
        </c:ser>
        <c:ser>
          <c:idx val="10"/>
          <c:order val="10"/>
          <c:tx>
            <c:strRef>
              <c:f>'corei7-mountain-data'!$L$1</c:f>
              <c:strCache>
                <c:ptCount val="1"/>
                <c:pt idx="0">
                  <c:v>64K</c:v>
                </c:pt>
              </c:strCache>
            </c:strRef>
          </c:tx>
          <c:spPr>
            <a:solidFill>
              <a:srgbClr val="FCF305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'corei7-mountain-data'!$L$2:$L$19</c:f>
              <c:numCache>
                <c:formatCode>General</c:formatCode>
                <c:ptCount val="18"/>
                <c:pt idx="0">
                  <c:v>4664.69</c:v>
                </c:pt>
                <c:pt idx="1">
                  <c:v>4647.96</c:v>
                </c:pt>
                <c:pt idx="2">
                  <c:v>4646.51</c:v>
                </c:pt>
                <c:pt idx="3">
                  <c:v>4575.1</c:v>
                </c:pt>
                <c:pt idx="4">
                  <c:v>4473.68</c:v>
                </c:pt>
                <c:pt idx="5">
                  <c:v>4218.51</c:v>
                </c:pt>
                <c:pt idx="6">
                  <c:v>3642.61</c:v>
                </c:pt>
                <c:pt idx="7">
                  <c:v>3334.78</c:v>
                </c:pt>
                <c:pt idx="8">
                  <c:v>3395.82</c:v>
                </c:pt>
                <c:pt idx="9">
                  <c:v>3398.0</c:v>
                </c:pt>
                <c:pt idx="10">
                  <c:v>3403.08</c:v>
                </c:pt>
                <c:pt idx="11">
                  <c:v>3411.87</c:v>
                </c:pt>
                <c:pt idx="12">
                  <c:v>3395.99</c:v>
                </c:pt>
                <c:pt idx="13">
                  <c:v>3299.01</c:v>
                </c:pt>
                <c:pt idx="14">
                  <c:v>4287.45</c:v>
                </c:pt>
                <c:pt idx="15">
                  <c:v>3416.74</c:v>
                </c:pt>
                <c:pt idx="16">
                  <c:v>3389.13</c:v>
                </c:pt>
                <c:pt idx="17">
                  <c:v>3374.16</c:v>
                </c:pt>
              </c:numCache>
            </c:numRef>
          </c:val>
        </c:ser>
        <c:ser>
          <c:idx val="11"/>
          <c:order val="11"/>
          <c:tx>
            <c:strRef>
              <c:f>'corei7-mountain-data'!$M$1</c:f>
              <c:strCache>
                <c:ptCount val="1"/>
                <c:pt idx="0">
                  <c:v>32K</c:v>
                </c:pt>
              </c:strCache>
            </c:strRef>
          </c:tx>
          <c:spPr>
            <a:solidFill>
              <a:srgbClr val="00ABEA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'corei7-mountain-data'!$M$2:$M$19</c:f>
              <c:numCache>
                <c:formatCode>General</c:formatCode>
                <c:ptCount val="18"/>
                <c:pt idx="0">
                  <c:v>4654.62</c:v>
                </c:pt>
                <c:pt idx="1">
                  <c:v>4624.5</c:v>
                </c:pt>
                <c:pt idx="2">
                  <c:v>4631.69</c:v>
                </c:pt>
                <c:pt idx="3">
                  <c:v>4615.62</c:v>
                </c:pt>
                <c:pt idx="4">
                  <c:v>4600.39</c:v>
                </c:pt>
                <c:pt idx="5">
                  <c:v>4585.6</c:v>
                </c:pt>
                <c:pt idx="6">
                  <c:v>4572.8</c:v>
                </c:pt>
                <c:pt idx="7">
                  <c:v>4809.1</c:v>
                </c:pt>
                <c:pt idx="8">
                  <c:v>4803.13</c:v>
                </c:pt>
                <c:pt idx="9">
                  <c:v>4789.7</c:v>
                </c:pt>
                <c:pt idx="10">
                  <c:v>4790.97</c:v>
                </c:pt>
                <c:pt idx="11">
                  <c:v>4784.65</c:v>
                </c:pt>
                <c:pt idx="12">
                  <c:v>4754.23</c:v>
                </c:pt>
                <c:pt idx="13">
                  <c:v>4768.54</c:v>
                </c:pt>
                <c:pt idx="14">
                  <c:v>4750.25</c:v>
                </c:pt>
                <c:pt idx="15">
                  <c:v>4742.01</c:v>
                </c:pt>
                <c:pt idx="16">
                  <c:v>6545.16</c:v>
                </c:pt>
                <c:pt idx="17">
                  <c:v>6408.41</c:v>
                </c:pt>
              </c:numCache>
            </c:numRef>
          </c:val>
        </c:ser>
        <c:ser>
          <c:idx val="12"/>
          <c:order val="12"/>
          <c:tx>
            <c:strRef>
              <c:f>'corei7-mountain-data'!$N$1</c:f>
              <c:strCache>
                <c:ptCount val="1"/>
                <c:pt idx="0">
                  <c:v>16K</c:v>
                </c:pt>
              </c:strCache>
            </c:strRef>
          </c:tx>
          <c:spPr>
            <a:solidFill>
              <a:srgbClr val="4600A5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'corei7-mountain-data'!$N$2:$N$19</c:f>
              <c:numCache>
                <c:formatCode>General</c:formatCode>
                <c:ptCount val="18"/>
                <c:pt idx="0">
                  <c:v>4635.05</c:v>
                </c:pt>
                <c:pt idx="1">
                  <c:v>4575.14</c:v>
                </c:pt>
                <c:pt idx="2">
                  <c:v>4577.76</c:v>
                </c:pt>
                <c:pt idx="3">
                  <c:v>4797.16</c:v>
                </c:pt>
                <c:pt idx="4">
                  <c:v>4781.06</c:v>
                </c:pt>
                <c:pt idx="5">
                  <c:v>4773.37</c:v>
                </c:pt>
                <c:pt idx="6">
                  <c:v>4756.19</c:v>
                </c:pt>
                <c:pt idx="7">
                  <c:v>4729.65</c:v>
                </c:pt>
                <c:pt idx="8">
                  <c:v>4701.3</c:v>
                </c:pt>
                <c:pt idx="9">
                  <c:v>4716.39</c:v>
                </c:pt>
                <c:pt idx="10">
                  <c:v>4668.13</c:v>
                </c:pt>
                <c:pt idx="11">
                  <c:v>4653.51</c:v>
                </c:pt>
                <c:pt idx="12">
                  <c:v>4678.67</c:v>
                </c:pt>
                <c:pt idx="13">
                  <c:v>4620.23</c:v>
                </c:pt>
                <c:pt idx="14">
                  <c:v>4621.49</c:v>
                </c:pt>
                <c:pt idx="15">
                  <c:v>6529.52</c:v>
                </c:pt>
                <c:pt idx="16">
                  <c:v>6398.15</c:v>
                </c:pt>
                <c:pt idx="17">
                  <c:v>6122.8</c:v>
                </c:pt>
              </c:numCache>
            </c:numRef>
          </c:val>
        </c:ser>
        <c:ser>
          <c:idx val="13"/>
          <c:order val="13"/>
          <c:tx>
            <c:strRef>
              <c:f>'corei7-mountain-data'!$O$1</c:f>
              <c:strCache>
                <c:ptCount val="1"/>
                <c:pt idx="0">
                  <c:v>8K</c:v>
                </c:pt>
              </c:strCache>
            </c:strRef>
          </c:tx>
          <c:spPr>
            <a:solidFill>
              <a:srgbClr val="900000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'corei7-mountain-data'!$O$2:$O$19</c:f>
              <c:numCache>
                <c:formatCode>General</c:formatCode>
                <c:ptCount val="18"/>
                <c:pt idx="0">
                  <c:v>4599.95</c:v>
                </c:pt>
                <c:pt idx="1">
                  <c:v>4702.56</c:v>
                </c:pt>
                <c:pt idx="2">
                  <c:v>4771.36</c:v>
                </c:pt>
                <c:pt idx="3">
                  <c:v>4725.95</c:v>
                </c:pt>
                <c:pt idx="4">
                  <c:v>4709.61</c:v>
                </c:pt>
                <c:pt idx="5">
                  <c:v>4646.91</c:v>
                </c:pt>
                <c:pt idx="6">
                  <c:v>4613.58</c:v>
                </c:pt>
                <c:pt idx="7">
                  <c:v>6534.86</c:v>
                </c:pt>
                <c:pt idx="8">
                  <c:v>6513.84</c:v>
                </c:pt>
                <c:pt idx="9">
                  <c:v>6498.25</c:v>
                </c:pt>
                <c:pt idx="10">
                  <c:v>6479.32</c:v>
                </c:pt>
                <c:pt idx="11">
                  <c:v>6460.77</c:v>
                </c:pt>
                <c:pt idx="12">
                  <c:v>6443.44</c:v>
                </c:pt>
                <c:pt idx="13">
                  <c:v>6427.61</c:v>
                </c:pt>
                <c:pt idx="14">
                  <c:v>6408.2</c:v>
                </c:pt>
                <c:pt idx="15">
                  <c:v>6396.54</c:v>
                </c:pt>
                <c:pt idx="16">
                  <c:v>6118.69</c:v>
                </c:pt>
                <c:pt idx="17">
                  <c:v>5642.81</c:v>
                </c:pt>
              </c:numCache>
            </c:numRef>
          </c:val>
        </c:ser>
        <c:ser>
          <c:idx val="14"/>
          <c:order val="14"/>
          <c:tx>
            <c:strRef>
              <c:f>'corei7-mountain-data'!$P$1</c:f>
              <c:strCache>
                <c:ptCount val="1"/>
                <c:pt idx="0">
                  <c:v>4K</c:v>
                </c:pt>
              </c:strCache>
            </c:strRef>
          </c:tx>
          <c:spPr>
            <a:solidFill>
              <a:srgbClr val="008080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'corei7-mountain-data'!$P$2:$P$19</c:f>
              <c:numCache>
                <c:formatCode>General</c:formatCode>
                <c:ptCount val="18"/>
                <c:pt idx="0">
                  <c:v>4764.2</c:v>
                </c:pt>
                <c:pt idx="1">
                  <c:v>4607.45</c:v>
                </c:pt>
                <c:pt idx="2">
                  <c:v>4617.86</c:v>
                </c:pt>
                <c:pt idx="3">
                  <c:v>6502.49</c:v>
                </c:pt>
                <c:pt idx="4">
                  <c:v>6466.17</c:v>
                </c:pt>
                <c:pt idx="5">
                  <c:v>6432.81</c:v>
                </c:pt>
                <c:pt idx="6">
                  <c:v>6397.26</c:v>
                </c:pt>
                <c:pt idx="7">
                  <c:v>6369.39</c:v>
                </c:pt>
                <c:pt idx="8">
                  <c:v>6328.29</c:v>
                </c:pt>
                <c:pt idx="9">
                  <c:v>6299.45</c:v>
                </c:pt>
                <c:pt idx="10">
                  <c:v>6259.01</c:v>
                </c:pt>
                <c:pt idx="11">
                  <c:v>6225.06</c:v>
                </c:pt>
                <c:pt idx="12">
                  <c:v>6193.75</c:v>
                </c:pt>
                <c:pt idx="13">
                  <c:v>6159.03</c:v>
                </c:pt>
                <c:pt idx="14">
                  <c:v>6127.24</c:v>
                </c:pt>
                <c:pt idx="15">
                  <c:v>6097.52</c:v>
                </c:pt>
                <c:pt idx="16">
                  <c:v>5623.45</c:v>
                </c:pt>
                <c:pt idx="17">
                  <c:v>4861.38</c:v>
                </c:pt>
              </c:numCache>
            </c:numRef>
          </c:val>
        </c:ser>
        <c:ser>
          <c:idx val="15"/>
          <c:order val="15"/>
          <c:tx>
            <c:strRef>
              <c:f>'corei7-mountain-data'!$Q$1</c:f>
              <c:strCache>
                <c:ptCount val="1"/>
                <c:pt idx="0">
                  <c:v>2K</c:v>
                </c:pt>
              </c:strCache>
            </c:strRef>
          </c:tx>
          <c:spPr>
            <a:solidFill>
              <a:srgbClr val="0000D4"/>
            </a:solidFill>
            <a:ln w="12700">
              <a:solidFill>
                <a:srgbClr val="000000"/>
              </a:solidFill>
              <a:prstDash val="solid"/>
            </a:ln>
            <a:sp3d prstMaterial="flat"/>
          </c:spPr>
          <c:cat>
            <c:strRef>
              <c:f>'corei7-mountain-data'!$A$2:$A$19</c:f>
              <c:strCache>
                <c:ptCount val="18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  <c:pt idx="11">
                  <c:v>s12</c:v>
                </c:pt>
                <c:pt idx="12">
                  <c:v>s13</c:v>
                </c:pt>
                <c:pt idx="13">
                  <c:v>s14</c:v>
                </c:pt>
                <c:pt idx="14">
                  <c:v>s15</c:v>
                </c:pt>
                <c:pt idx="15">
                  <c:v>s16</c:v>
                </c:pt>
                <c:pt idx="16">
                  <c:v>s32</c:v>
                </c:pt>
                <c:pt idx="17">
                  <c:v>s64</c:v>
                </c:pt>
              </c:strCache>
            </c:strRef>
          </c:cat>
          <c:val>
            <c:numRef>
              <c:f>'corei7-mountain-data'!$Q$2:$Q$19</c:f>
              <c:numCache>
                <c:formatCode>General</c:formatCode>
                <c:ptCount val="18"/>
                <c:pt idx="0">
                  <c:v>4754.15</c:v>
                </c:pt>
                <c:pt idx="1">
                  <c:v>6086.11</c:v>
                </c:pt>
                <c:pt idx="2">
                  <c:v>6301.73</c:v>
                </c:pt>
                <c:pt idx="3">
                  <c:v>6261.46</c:v>
                </c:pt>
                <c:pt idx="4">
                  <c:v>6188.41</c:v>
                </c:pt>
                <c:pt idx="5">
                  <c:v>6115.06</c:v>
                </c:pt>
                <c:pt idx="6">
                  <c:v>6075.11</c:v>
                </c:pt>
                <c:pt idx="7">
                  <c:v>6013.17</c:v>
                </c:pt>
                <c:pt idx="8">
                  <c:v>5923.29</c:v>
                </c:pt>
                <c:pt idx="9">
                  <c:v>5870.21</c:v>
                </c:pt>
                <c:pt idx="10">
                  <c:v>5803.26</c:v>
                </c:pt>
                <c:pt idx="11">
                  <c:v>5754.86</c:v>
                </c:pt>
                <c:pt idx="12">
                  <c:v>5679.31</c:v>
                </c:pt>
                <c:pt idx="13">
                  <c:v>5629.01</c:v>
                </c:pt>
                <c:pt idx="14">
                  <c:v>5580.53</c:v>
                </c:pt>
                <c:pt idx="15">
                  <c:v>5541.86</c:v>
                </c:pt>
                <c:pt idx="16">
                  <c:v>4799.63</c:v>
                </c:pt>
                <c:pt idx="17">
                  <c:v>4639.2</c:v>
                </c:pt>
              </c:numCache>
            </c:numRef>
          </c:val>
        </c:ser>
        <c:bandFmts/>
        <c:axId val="588691848"/>
        <c:axId val="588699640"/>
        <c:axId val="588706760"/>
      </c:surface3DChart>
      <c:catAx>
        <c:axId val="588691848"/>
        <c:scaling>
          <c:orientation val="minMax"/>
        </c:scaling>
        <c:axPos val="b"/>
        <c:title>
          <c:tx>
            <c:rich>
              <a:bodyPr/>
              <a:lstStyle/>
              <a:p>
                <a:pPr>
                  <a:defRPr sz="1200" b="1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Stride (x8 bytes)</a:t>
                </a:r>
              </a:p>
            </c:rich>
          </c:tx>
          <c:layout>
            <c:manualLayout>
              <c:xMode val="edge"/>
              <c:yMode val="edge"/>
              <c:x val="0.176470588235294"/>
              <c:y val="0.827079934747145"/>
            </c:manualLayout>
          </c:layout>
          <c:spPr>
            <a:noFill/>
            <a:ln w="25400">
              <a:noFill/>
            </a:ln>
          </c:spPr>
        </c:title>
        <c:numFmt formatCode="General" sourceLinked="1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 rot="-5400000" vert="horz"/>
          <a:lstStyle/>
          <a:p>
            <a:pPr>
              <a:defRPr sz="12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588699640"/>
        <c:crosses val="autoZero"/>
        <c:auto val="1"/>
        <c:lblAlgn val="ctr"/>
        <c:lblOffset val="100"/>
        <c:tickLblSkip val="2"/>
        <c:tickMarkSkip val="1"/>
        <c:noMultiLvlLbl val="1"/>
      </c:catAx>
      <c:valAx>
        <c:axId val="588699640"/>
        <c:scaling>
          <c:orientation val="minMax"/>
        </c:scaling>
        <c:axPos val="l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title>
          <c:tx>
            <c:rich>
              <a:bodyPr/>
              <a:lstStyle/>
              <a:p>
                <a:pPr>
                  <a:defRPr sz="1200" b="1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Read  throughput (MB/s)</a:t>
                </a:r>
              </a:p>
            </c:rich>
          </c:tx>
          <c:layout>
            <c:manualLayout>
              <c:xMode val="edge"/>
              <c:yMode val="edge"/>
              <c:x val="0.0943396226415094"/>
              <c:y val="0.226753670473083"/>
            </c:manualLayout>
          </c:layout>
          <c:spPr>
            <a:noFill/>
            <a:ln w="25400">
              <a:noFill/>
            </a:ln>
          </c:spPr>
        </c:title>
        <c:numFmt formatCode="General" sourceLinked="1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2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588691848"/>
        <c:crosses val="autoZero"/>
        <c:crossBetween val="between"/>
      </c:valAx>
      <c:serAx>
        <c:axId val="588706760"/>
        <c:scaling>
          <c:orientation val="minMax"/>
        </c:scaling>
        <c:axPos val="b"/>
        <c:title>
          <c:tx>
            <c:rich>
              <a:bodyPr/>
              <a:lstStyle/>
              <a:p>
                <a:pPr>
                  <a:defRPr sz="1200" b="1" i="0" u="none" strike="noStrike" baseline="0">
                    <a:solidFill>
                      <a:srgbClr val="000000"/>
                    </a:solidFill>
                    <a:latin typeface="Arial"/>
                    <a:ea typeface="Arial"/>
                    <a:cs typeface="Arial"/>
                  </a:defRPr>
                </a:pPr>
                <a:r>
                  <a:rPr lang="en-US"/>
                  <a:t>Size (bytes)</a:t>
                </a:r>
              </a:p>
            </c:rich>
          </c:tx>
          <c:layout>
            <c:manualLayout>
              <c:xMode val="edge"/>
              <c:yMode val="edge"/>
              <c:x val="0.771365149833518"/>
              <c:y val="0.815660685154976"/>
            </c:manualLayout>
          </c:layout>
          <c:spPr>
            <a:noFill/>
            <a:ln w="25400">
              <a:noFill/>
            </a:ln>
          </c:spPr>
        </c:title>
        <c:numFmt formatCode="General" sourceLinked="1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 rot="-5400000" vert="horz"/>
          <a:lstStyle/>
          <a:p>
            <a:pPr>
              <a:defRPr sz="12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588699640"/>
        <c:crosses val="autoZero"/>
        <c:tickLblSkip val="3"/>
        <c:tickMarkSkip val="1"/>
      </c:serAx>
      <c:spPr>
        <a:noFill/>
        <a:ln w="25400">
          <a:noFill/>
        </a:ln>
      </c:spPr>
    </c:plotArea>
    <c:plotVisOnly val="1"/>
    <c:dispBlanksAs val="gap"/>
  </c:chart>
  <c:spPr>
    <a:noFill/>
    <a:ln w="9525">
      <a:noFill/>
    </a:ln>
  </c:spPr>
  <c:txPr>
    <a:bodyPr/>
    <a:lstStyle/>
    <a:p>
      <a:pPr>
        <a:defRPr sz="10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/>
  <c:userShapes r:id="rId2"/>
</c:chartSpac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0.28388</cdr:x>
      <cdr:y>0.11535</cdr:y>
    </cdr:from>
    <cdr:to>
      <cdr:x>0.34455</cdr:x>
      <cdr:y>0.33671</cdr:y>
    </cdr:to>
    <cdr:sp macro="" textlink="">
      <cdr:nvSpPr>
        <cdr:cNvPr id="1034" name="Line 10"/>
        <cdr:cNvSpPr>
          <a:spLocks xmlns:a="http://schemas.openxmlformats.org/drawingml/2006/main" noChangeShapeType="1"/>
        </cdr:cNvSpPr>
      </cdr:nvSpPr>
      <cdr:spPr bwMode="auto">
        <a:xfrm xmlns:a="http://schemas.openxmlformats.org/drawingml/2006/main" flipH="1">
          <a:off x="2438400" y="660400"/>
          <a:ext cx="520700" cy="1295399"/>
        </a:xfrm>
        <a:prstGeom xmlns:a="http://schemas.openxmlformats.org/drawingml/2006/main" prst="line">
          <a:avLst/>
        </a:prstGeom>
        <a:noFill xmlns:a="http://schemas.openxmlformats.org/drawingml/2006/main"/>
        <a:ln xmlns:a="http://schemas.openxmlformats.org/drawingml/2006/main" w="38100">
          <a:solidFill>
            <a:srgbClr val="FF0000"/>
          </a:solidFill>
          <a:round/>
          <a:headEnd/>
          <a:tailEnd type="triangle" w="med" len="med"/>
        </a:ln>
        <a:effectLst xmlns:a="http://schemas.openxmlformats.org/drawingml/2006/main"/>
      </cdr:spPr>
      <cdr:txBody>
        <a:bodyPr xmlns:a="http://schemas.openxmlformats.org/drawingml/2006/main"/>
        <a:lstStyle xmlns:a="http://schemas.openxmlformats.org/drawingml/2006/main"/>
        <a:p xmlns:a="http://schemas.openxmlformats.org/drawingml/2006/main">
          <a:endParaRPr lang="en-US"/>
        </a:p>
      </cdr:txBody>
    </cdr:sp>
  </cdr:relSizeAnchor>
  <cdr:relSizeAnchor xmlns:cdr="http://schemas.openxmlformats.org/drawingml/2006/chartDrawing">
    <cdr:from>
      <cdr:x>0.58306</cdr:x>
      <cdr:y>0.64165</cdr:y>
    </cdr:from>
    <cdr:to>
      <cdr:x>0.71032</cdr:x>
      <cdr:y>0.75911</cdr:y>
    </cdr:to>
    <cdr:sp macro="" textlink="">
      <cdr:nvSpPr>
        <cdr:cNvPr id="1036" name="Line 12"/>
        <cdr:cNvSpPr>
          <a:spLocks xmlns:a="http://schemas.openxmlformats.org/drawingml/2006/main" noChangeShapeType="1"/>
        </cdr:cNvSpPr>
      </cdr:nvSpPr>
      <cdr:spPr bwMode="auto">
        <a:xfrm xmlns:a="http://schemas.openxmlformats.org/drawingml/2006/main" flipH="1">
          <a:off x="5003834" y="3746500"/>
          <a:ext cx="1092166" cy="685810"/>
        </a:xfrm>
        <a:prstGeom xmlns:a="http://schemas.openxmlformats.org/drawingml/2006/main" prst="line">
          <a:avLst/>
        </a:prstGeom>
        <a:noFill xmlns:a="http://schemas.openxmlformats.org/drawingml/2006/main"/>
        <a:ln xmlns:a="http://schemas.openxmlformats.org/drawingml/2006/main" w="38100">
          <a:solidFill>
            <a:srgbClr val="FF0000"/>
          </a:solidFill>
          <a:round/>
          <a:headEnd/>
          <a:tailEnd type="triangle" w="med" len="med"/>
        </a:ln>
        <a:effectLst xmlns:a="http://schemas.openxmlformats.org/drawingml/2006/main"/>
      </cdr:spPr>
      <cdr:txBody>
        <a:bodyPr xmlns:a="http://schemas.openxmlformats.org/drawingml/2006/main"/>
        <a:lstStyle xmlns:a="http://schemas.openxmlformats.org/drawingml/2006/main"/>
        <a:p xmlns:a="http://schemas.openxmlformats.org/drawingml/2006/main">
          <a:endParaRPr lang="en-US"/>
        </a:p>
      </cdr:txBody>
    </cdr:sp>
  </cdr:relSizeAnchor>
  <cdr:relSizeAnchor xmlns:cdr="http://schemas.openxmlformats.org/drawingml/2006/chartDrawing">
    <cdr:from>
      <cdr:x>0.6125</cdr:x>
      <cdr:y>0.0555</cdr:y>
    </cdr:from>
    <cdr:to>
      <cdr:x>0.66225</cdr:x>
      <cdr:y>0.1135</cdr:y>
    </cdr:to>
    <cdr:sp macro="" textlink="">
      <cdr:nvSpPr>
        <cdr:cNvPr id="1037" name="Text Box 13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5247908" y="306538"/>
          <a:ext cx="418374" cy="370766"/>
        </a:xfrm>
        <a:prstGeom xmlns:a="http://schemas.openxmlformats.org/drawingml/2006/main" prst="rect">
          <a:avLst/>
        </a:prstGeom>
        <a:solidFill xmlns:a="http://schemas.openxmlformats.org/drawingml/2006/main">
          <a:srgbClr val="FFFFFF"/>
        </a:solidFill>
        <a:ln xmlns:a="http://schemas.openxmlformats.org/drawingml/2006/main" w="12700">
          <a:solidFill>
            <a:srgbClr val="000000"/>
          </a:solidFill>
          <a:miter lim="800000"/>
          <a:headEnd/>
          <a:tailEnd/>
        </a:ln>
        <a:effectLst xmlns:a="http://schemas.openxmlformats.org/drawingml/2006/main"/>
      </cdr:spPr>
      <cdr:txBody>
        <a:bodyPr xmlns:a="http://schemas.openxmlformats.org/drawingml/2006/main" wrap="none" lIns="90487" tIns="44450" rIns="90487" bIns="44450" anchor="t" upright="1">
          <a:spAutoFit/>
        </a:bodyPr>
        <a:lstStyle xmlns:a="http://schemas.openxmlformats.org/drawingml/2006/main"/>
        <a:p xmlns:a="http://schemas.openxmlformats.org/drawingml/2006/main">
          <a:pPr algn="l" rtl="0">
            <a:defRPr sz="1000"/>
          </a:pPr>
          <a:r>
            <a:rPr lang="en-US" sz="1600" b="0" i="0" u="none" strike="noStrike" baseline="0">
              <a:solidFill>
                <a:srgbClr val="000000"/>
              </a:solidFill>
              <a:latin typeface="Helvetica"/>
            </a:rPr>
            <a:t>L1</a:t>
          </a:r>
        </a:p>
      </cdr:txBody>
    </cdr:sp>
  </cdr:relSizeAnchor>
  <cdr:relSizeAnchor xmlns:cdr="http://schemas.openxmlformats.org/drawingml/2006/chartDrawing">
    <cdr:from>
      <cdr:x>0.54975</cdr:x>
      <cdr:y>0.3695</cdr:y>
    </cdr:from>
    <cdr:to>
      <cdr:x>0.5985</cdr:x>
      <cdr:y>0.4275</cdr:y>
    </cdr:to>
    <cdr:sp macro="" textlink="">
      <cdr:nvSpPr>
        <cdr:cNvPr id="1038" name="Text Box 14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4709386" y="2154526"/>
          <a:ext cx="418374" cy="370766"/>
        </a:xfrm>
        <a:prstGeom xmlns:a="http://schemas.openxmlformats.org/drawingml/2006/main" prst="rect">
          <a:avLst/>
        </a:prstGeom>
        <a:solidFill xmlns:a="http://schemas.openxmlformats.org/drawingml/2006/main">
          <a:srgbClr val="FFFFFF"/>
        </a:solidFill>
        <a:ln xmlns:a="http://schemas.openxmlformats.org/drawingml/2006/main" w="12700">
          <a:solidFill>
            <a:srgbClr val="000000"/>
          </a:solidFill>
          <a:miter lim="800000"/>
          <a:headEnd/>
          <a:tailEnd/>
        </a:ln>
        <a:effectLst xmlns:a="http://schemas.openxmlformats.org/drawingml/2006/main"/>
      </cdr:spPr>
      <cdr:txBody>
        <a:bodyPr xmlns:a="http://schemas.openxmlformats.org/drawingml/2006/main" wrap="none" lIns="90487" tIns="44450" rIns="90487" bIns="44450" anchor="t" upright="1">
          <a:spAutoFit/>
        </a:bodyPr>
        <a:lstStyle xmlns:a="http://schemas.openxmlformats.org/drawingml/2006/main"/>
        <a:p xmlns:a="http://schemas.openxmlformats.org/drawingml/2006/main">
          <a:pPr algn="l" rtl="0">
            <a:defRPr sz="1000"/>
          </a:pPr>
          <a:r>
            <a:rPr lang="en-US" sz="1600" b="0" i="0" u="none" strike="noStrike" baseline="0">
              <a:solidFill>
                <a:srgbClr val="000000"/>
              </a:solidFill>
              <a:latin typeface="Helvetica"/>
            </a:rPr>
            <a:t>L2</a:t>
          </a:r>
        </a:p>
      </cdr:txBody>
    </cdr:sp>
  </cdr:relSizeAnchor>
  <cdr:relSizeAnchor xmlns:cdr="http://schemas.openxmlformats.org/drawingml/2006/chartDrawing">
    <cdr:from>
      <cdr:x>0.44025</cdr:x>
      <cdr:y>0.7175</cdr:y>
    </cdr:from>
    <cdr:to>
      <cdr:x>0.51575</cdr:x>
      <cdr:y>0.7765</cdr:y>
    </cdr:to>
    <cdr:sp macro="" textlink="">
      <cdr:nvSpPr>
        <cdr:cNvPr id="1039" name="Text Box 15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3784673" y="4189357"/>
          <a:ext cx="637215" cy="370765"/>
        </a:xfrm>
        <a:prstGeom xmlns:a="http://schemas.openxmlformats.org/drawingml/2006/main" prst="rect">
          <a:avLst/>
        </a:prstGeom>
        <a:solidFill xmlns:a="http://schemas.openxmlformats.org/drawingml/2006/main">
          <a:srgbClr val="FFFFFF"/>
        </a:solidFill>
        <a:ln xmlns:a="http://schemas.openxmlformats.org/drawingml/2006/main" w="12700">
          <a:solidFill>
            <a:srgbClr val="000000"/>
          </a:solidFill>
          <a:miter lim="800000"/>
          <a:headEnd/>
          <a:tailEnd/>
        </a:ln>
        <a:effectLst xmlns:a="http://schemas.openxmlformats.org/drawingml/2006/main"/>
      </cdr:spPr>
      <cdr:txBody>
        <a:bodyPr xmlns:a="http://schemas.openxmlformats.org/drawingml/2006/main" wrap="none" lIns="90487" tIns="44450" rIns="90487" bIns="44450" anchor="t" upright="1">
          <a:spAutoFit/>
        </a:bodyPr>
        <a:lstStyle xmlns:a="http://schemas.openxmlformats.org/drawingml/2006/main"/>
        <a:p xmlns:a="http://schemas.openxmlformats.org/drawingml/2006/main">
          <a:pPr algn="ctr" rtl="0">
            <a:defRPr sz="1000"/>
          </a:pPr>
          <a:r>
            <a:rPr lang="en-US" sz="1600" b="0" i="0" u="none" strike="noStrike" baseline="0">
              <a:solidFill>
                <a:srgbClr val="000000"/>
              </a:solidFill>
              <a:latin typeface="Helvetica"/>
            </a:rPr>
            <a:t>Mem</a:t>
          </a:r>
        </a:p>
      </cdr:txBody>
    </cdr:sp>
  </cdr:relSizeAnchor>
  <cdr:relSizeAnchor xmlns:cdr="http://schemas.openxmlformats.org/drawingml/2006/chartDrawing">
    <cdr:from>
      <cdr:x>0.47575</cdr:x>
      <cdr:y>0.49675</cdr:y>
    </cdr:from>
    <cdr:to>
      <cdr:x>0.52575</cdr:x>
      <cdr:y>0.555</cdr:y>
    </cdr:to>
    <cdr:sp macro="" textlink="">
      <cdr:nvSpPr>
        <cdr:cNvPr id="1040" name="Text Box 16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4078607" y="2890218"/>
          <a:ext cx="418374" cy="370766"/>
        </a:xfrm>
        <a:prstGeom xmlns:a="http://schemas.openxmlformats.org/drawingml/2006/main" prst="rect">
          <a:avLst/>
        </a:prstGeom>
        <a:solidFill xmlns:a="http://schemas.openxmlformats.org/drawingml/2006/main">
          <a:srgbClr val="FFFFFF"/>
        </a:solidFill>
        <a:ln xmlns:a="http://schemas.openxmlformats.org/drawingml/2006/main" w="12700">
          <a:solidFill>
            <a:srgbClr val="000000"/>
          </a:solidFill>
          <a:miter lim="800000"/>
          <a:headEnd/>
          <a:tailEnd/>
        </a:ln>
        <a:effectLst xmlns:a="http://schemas.openxmlformats.org/drawingml/2006/main"/>
      </cdr:spPr>
      <cdr:txBody>
        <a:bodyPr xmlns:a="http://schemas.openxmlformats.org/drawingml/2006/main" wrap="none" lIns="90487" tIns="44450" rIns="90487" bIns="44450" anchor="t" upright="1">
          <a:spAutoFit/>
        </a:bodyPr>
        <a:lstStyle xmlns:a="http://schemas.openxmlformats.org/drawingml/2006/main"/>
        <a:p xmlns:a="http://schemas.openxmlformats.org/drawingml/2006/main">
          <a:pPr algn="l" rtl="0">
            <a:defRPr sz="1000"/>
          </a:pPr>
          <a:r>
            <a:rPr lang="en-US" sz="1600" b="0" i="0" u="none" strike="noStrike" baseline="0">
              <a:solidFill>
                <a:srgbClr val="000000"/>
              </a:solidFill>
              <a:latin typeface="Helvetica"/>
            </a:rPr>
            <a:t>L3</a:t>
          </a:r>
        </a:p>
      </cdr:txBody>
    </cdr:sp>
  </cdr:relSizeAnchor>
  <cdr:relSizeAnchor xmlns:cdr="http://schemas.openxmlformats.org/drawingml/2006/chartDrawing">
    <cdr:from>
      <cdr:x>0</cdr:x>
      <cdr:y>0</cdr:y>
    </cdr:from>
    <cdr:to>
      <cdr:x>0.00284</cdr:x>
      <cdr:y>0.00418</cdr:y>
    </cdr:to>
    <cdr:pic>
      <cdr:nvPicPr>
        <cdr:cNvPr id="16" name="chart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24386" cy="24386"/>
        </a:xfrm>
        <a:prstGeom xmlns:a="http://schemas.openxmlformats.org/drawingml/2006/main" prst="rect">
          <a:avLst/>
        </a:prstGeom>
      </cdr:spPr>
    </cdr:pic>
  </cdr:relSizeAnchor>
  <cdr:relSizeAnchor xmlns:cdr="http://schemas.openxmlformats.org/drawingml/2006/chartDrawing">
    <cdr:from>
      <cdr:x>0.29397</cdr:x>
      <cdr:y>0.08155</cdr:y>
    </cdr:from>
    <cdr:to>
      <cdr:x>0.40334</cdr:x>
      <cdr:y>0.14298</cdr:y>
    </cdr:to>
    <cdr:sp macro="" textlink="">
      <cdr:nvSpPr>
        <cdr:cNvPr id="17" name="Text Box 15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2533544" y="457209"/>
          <a:ext cx="947198" cy="383494"/>
        </a:xfrm>
        <a:prstGeom xmlns:a="http://schemas.openxmlformats.org/drawingml/2006/main" prst="rect">
          <a:avLst/>
        </a:prstGeom>
        <a:solidFill xmlns:a="http://schemas.openxmlformats.org/drawingml/2006/main">
          <a:srgbClr val="FFFF00"/>
        </a:solidFill>
        <a:ln xmlns:a="http://schemas.openxmlformats.org/drawingml/2006/main" w="12700">
          <a:solidFill>
            <a:srgbClr val="000000"/>
          </a:solidFill>
          <a:miter lim="800000"/>
          <a:headEnd/>
          <a:tailEnd/>
        </a:ln>
        <a:effectLst xmlns:a="http://schemas.openxmlformats.org/drawingml/2006/main"/>
      </cdr:spPr>
      <cdr:txBody>
        <a:bodyPr xmlns:a="http://schemas.openxmlformats.org/drawingml/2006/main" wrap="none" lIns="90487" tIns="44450" rIns="90487" bIns="44450" anchor="t" upright="1">
          <a:spAutoFit/>
        </a:bodyPr>
        <a:lstStyle xmlns:a="http://schemas.openxmlformats.org/drawingml/2006/main">
          <a:lvl1pPr marL="0" indent="0">
            <a:defRPr sz="1100">
              <a:latin typeface="Calibri"/>
            </a:defRPr>
          </a:lvl1pPr>
          <a:lvl2pPr marL="457200" indent="0">
            <a:defRPr sz="1100">
              <a:latin typeface="Calibri"/>
            </a:defRPr>
          </a:lvl2pPr>
          <a:lvl3pPr marL="914400" indent="0">
            <a:defRPr sz="1100">
              <a:latin typeface="Calibri"/>
            </a:defRPr>
          </a:lvl3pPr>
          <a:lvl4pPr marL="1371600" indent="0">
            <a:defRPr sz="1100">
              <a:latin typeface="Calibri"/>
            </a:defRPr>
          </a:lvl4pPr>
          <a:lvl5pPr marL="1828800" indent="0">
            <a:defRPr sz="1100">
              <a:latin typeface="Calibri"/>
            </a:defRPr>
          </a:lvl5pPr>
          <a:lvl6pPr marL="2286000" indent="0">
            <a:defRPr sz="1100">
              <a:latin typeface="Calibri"/>
            </a:defRPr>
          </a:lvl6pPr>
          <a:lvl7pPr marL="2743200" indent="0">
            <a:defRPr sz="1100">
              <a:latin typeface="Calibri"/>
            </a:defRPr>
          </a:lvl7pPr>
          <a:lvl8pPr marL="3200400" indent="0">
            <a:defRPr sz="1100">
              <a:latin typeface="Calibri"/>
            </a:defRPr>
          </a:lvl8pPr>
          <a:lvl9pPr marL="3657600" indent="0">
            <a:defRPr sz="1100">
              <a:latin typeface="Calibri"/>
            </a:defRPr>
          </a:lvl9pPr>
        </a:lstStyle>
        <a:p xmlns:a="http://schemas.openxmlformats.org/drawingml/2006/main">
          <a:pPr algn="ctr" rtl="0">
            <a:defRPr sz="1000"/>
          </a:pPr>
          <a:r>
            <a:rPr lang="en-US" sz="1600" b="0" i="0" u="none" strike="noStrike" baseline="0">
              <a:solidFill>
                <a:srgbClr val="000000"/>
              </a:solidFill>
              <a:latin typeface="Courier New" pitchFamily="49" charset="0"/>
              <a:cs typeface="Courier New" pitchFamily="49" charset="0"/>
            </a:rPr>
            <a:t>copyij</a:t>
          </a:r>
        </a:p>
      </cdr:txBody>
    </cdr:sp>
  </cdr:relSizeAnchor>
  <cdr:relSizeAnchor xmlns:cdr="http://schemas.openxmlformats.org/drawingml/2006/chartDrawing">
    <cdr:from>
      <cdr:x>0.64594</cdr:x>
      <cdr:y>0.61078</cdr:y>
    </cdr:from>
    <cdr:to>
      <cdr:x>0.75556</cdr:x>
      <cdr:y>0.67146</cdr:y>
    </cdr:to>
    <cdr:sp macro="" textlink="">
      <cdr:nvSpPr>
        <cdr:cNvPr id="18" name="Text Box 15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5541289" y="3560403"/>
          <a:ext cx="955781" cy="379115"/>
        </a:xfrm>
        <a:prstGeom xmlns:a="http://schemas.openxmlformats.org/drawingml/2006/main" prst="rect">
          <a:avLst/>
        </a:prstGeom>
        <a:solidFill xmlns:a="http://schemas.openxmlformats.org/drawingml/2006/main">
          <a:srgbClr val="FFFF00"/>
        </a:solidFill>
        <a:ln xmlns:a="http://schemas.openxmlformats.org/drawingml/2006/main" w="12700">
          <a:solidFill>
            <a:srgbClr val="000000"/>
          </a:solidFill>
          <a:miter lim="800000"/>
          <a:headEnd/>
          <a:tailEnd/>
        </a:ln>
        <a:effectLst xmlns:a="http://schemas.openxmlformats.org/drawingml/2006/main"/>
      </cdr:spPr>
      <cdr:txBody>
        <a:bodyPr xmlns:a="http://schemas.openxmlformats.org/drawingml/2006/main" wrap="none" lIns="90487" tIns="44450" rIns="90487" bIns="44450" anchor="t" upright="1">
          <a:spAutoFit/>
        </a:bodyPr>
        <a:lstStyle xmlns:a="http://schemas.openxmlformats.org/drawingml/2006/main">
          <a:lvl1pPr marL="0" indent="0">
            <a:defRPr sz="1100">
              <a:latin typeface="Calibri"/>
            </a:defRPr>
          </a:lvl1pPr>
          <a:lvl2pPr marL="457200" indent="0">
            <a:defRPr sz="1100">
              <a:latin typeface="Calibri"/>
            </a:defRPr>
          </a:lvl2pPr>
          <a:lvl3pPr marL="914400" indent="0">
            <a:defRPr sz="1100">
              <a:latin typeface="Calibri"/>
            </a:defRPr>
          </a:lvl3pPr>
          <a:lvl4pPr marL="1371600" indent="0">
            <a:defRPr sz="1100">
              <a:latin typeface="Calibri"/>
            </a:defRPr>
          </a:lvl4pPr>
          <a:lvl5pPr marL="1828800" indent="0">
            <a:defRPr sz="1100">
              <a:latin typeface="Calibri"/>
            </a:defRPr>
          </a:lvl5pPr>
          <a:lvl6pPr marL="2286000" indent="0">
            <a:defRPr sz="1100">
              <a:latin typeface="Calibri"/>
            </a:defRPr>
          </a:lvl6pPr>
          <a:lvl7pPr marL="2743200" indent="0">
            <a:defRPr sz="1100">
              <a:latin typeface="Calibri"/>
            </a:defRPr>
          </a:lvl7pPr>
          <a:lvl8pPr marL="3200400" indent="0">
            <a:defRPr sz="1100">
              <a:latin typeface="Calibri"/>
            </a:defRPr>
          </a:lvl8pPr>
          <a:lvl9pPr marL="3657600" indent="0">
            <a:defRPr sz="1100">
              <a:latin typeface="Calibri"/>
            </a:defRPr>
          </a:lvl9pPr>
        </a:lstStyle>
        <a:p xmlns:a="http://schemas.openxmlformats.org/drawingml/2006/main">
          <a:pPr algn="ctr" rtl="0">
            <a:defRPr sz="1000"/>
          </a:pPr>
          <a:r>
            <a:rPr lang="en-US" sz="1600" b="0" i="0" u="none" strike="noStrike" baseline="0">
              <a:solidFill>
                <a:srgbClr val="000000"/>
              </a:solidFill>
              <a:latin typeface="Courier New" pitchFamily="49" charset="0"/>
              <a:cs typeface="Courier New" pitchFamily="49" charset="0"/>
            </a:rPr>
            <a:t>copyji</a:t>
          </a:r>
        </a:p>
      </cdr:txBody>
    </cdr:sp>
  </cdr:relSizeAnchor>
  <cdr:relSizeAnchor xmlns:cdr="http://schemas.openxmlformats.org/drawingml/2006/chartDrawing">
    <cdr:from>
      <cdr:x>0</cdr:x>
      <cdr:y>0</cdr:y>
    </cdr:from>
    <cdr:to>
      <cdr:x>0.00593</cdr:x>
      <cdr:y>0.00871</cdr:y>
    </cdr:to>
    <cdr:pic>
      <cdr:nvPicPr>
        <cdr:cNvPr id="11" name="chart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2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50800" cy="50800"/>
        </a:xfrm>
        <a:prstGeom xmlns:a="http://schemas.openxmlformats.org/drawingml/2006/main" prst="rect">
          <a:avLst/>
        </a:prstGeom>
      </cdr:spPr>
    </cdr:pic>
  </cdr:relSizeAnchor>
</c:userShape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5362" name="Rectangle 2"/>
          <p:cNvSpPr>
            <a:spLocks noGrp="1" noChangeArrowheads="1"/>
          </p:cNvSpPr>
          <p:nvPr>
            <p:ph type="body" sz="quarter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spcBef>
                <a:spcPts val="425"/>
              </a:spcBef>
            </a:pPr>
            <a:r>
              <a:rPr lang="en-US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Times New Roman" charset="0"/>
              </a:rPr>
              <a:t>GCC Extended assembly syntax</a:t>
            </a:r>
          </a:p>
          <a:p>
            <a:pPr>
              <a:spcBef>
                <a:spcPts val="425"/>
              </a:spcBef>
            </a:pPr>
            <a:r>
              <a:rPr lang="en-US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Times New Roman" charset="0"/>
              </a:rPr>
              <a:t>asm( assembler syntax</a:t>
            </a:r>
          </a:p>
          <a:p>
            <a:pPr>
              <a:spcBef>
                <a:spcPts val="425"/>
              </a:spcBef>
            </a:pPr>
            <a:r>
              <a:rPr lang="en-US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Times New Roman" charset="0"/>
              </a:rPr>
              <a:t>      : output operands /*optional */</a:t>
            </a:r>
          </a:p>
          <a:p>
            <a:pPr>
              <a:spcBef>
                <a:spcPts val="425"/>
              </a:spcBef>
            </a:pPr>
            <a:r>
              <a:rPr lang="en-US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Times New Roman" charset="0"/>
              </a:rPr>
              <a:t>      : input operands /* optional */</a:t>
            </a:r>
          </a:p>
          <a:p>
            <a:pPr>
              <a:spcBef>
                <a:spcPts val="425"/>
              </a:spcBef>
            </a:pPr>
            <a:r>
              <a:rPr lang="en-US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Times New Roman" charset="0"/>
              </a:rPr>
              <a:t>      : list of clobbered registers /* optional */</a:t>
            </a:r>
          </a:p>
          <a:p>
            <a:pPr>
              <a:spcBef>
                <a:spcPts val="425"/>
              </a:spcBef>
            </a:pPr>
            <a:r>
              <a:rPr lang="en-US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  <a:sym typeface="Times New Roman" charset="0"/>
              </a:rPr>
              <a:t>  );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998538"/>
            <a:ext cx="1943100" cy="58594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998538"/>
            <a:ext cx="5676900" cy="58594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97000"/>
            <a:ext cx="4114800" cy="5435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97000"/>
            <a:ext cx="4114800" cy="5435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254000"/>
            <a:ext cx="2095500" cy="6578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254000"/>
            <a:ext cx="6134100" cy="6578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5588" y="50800"/>
            <a:ext cx="2081212" cy="60753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7188" y="50800"/>
            <a:ext cx="6096000" cy="60753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3886200"/>
            <a:ext cx="3762375" cy="297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0575" y="3886200"/>
            <a:ext cx="3762375" cy="297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998538"/>
            <a:ext cx="7772400" cy="288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 Bold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3886200"/>
            <a:ext cx="7677150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" charset="0"/>
              </a:rPr>
              <a:t>Click to edit Master text styles</a:t>
            </a:r>
          </a:p>
          <a:p>
            <a:pPr lvl="1"/>
            <a:r>
              <a:rPr lang="en-US">
                <a:sym typeface="Calibri" charset="0"/>
              </a:rPr>
              <a:t>Second level</a:t>
            </a:r>
          </a:p>
          <a:p>
            <a:pPr lvl="2"/>
            <a:r>
              <a:rPr lang="en-US">
                <a:sym typeface="Calibri" charset="0"/>
              </a:rPr>
              <a:t>Third level</a:t>
            </a:r>
          </a:p>
          <a:p>
            <a:pPr lvl="3"/>
            <a:r>
              <a:rPr lang="en-US">
                <a:sym typeface="Calibri" charset="0"/>
              </a:rPr>
              <a:t>Fourth level</a:t>
            </a:r>
          </a:p>
          <a:p>
            <a:pPr lvl="4"/>
            <a:r>
              <a:rPr lang="en-US">
                <a:sym typeface="Calibri" charset="0"/>
              </a:rPr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8830843" y="6611779"/>
            <a:ext cx="31315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ransition/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  <a:sym typeface="Calibri Bold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9pPr>
    </p:titleStyle>
    <p:bodyStyle>
      <a:lvl1pPr algn="l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1pPr>
      <a:lvl2pPr marL="4191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2pPr>
      <a:lvl3pPr marL="8763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3pPr>
      <a:lvl4pPr marL="13335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4pPr>
      <a:lvl5pPr marL="17907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5pPr>
      <a:lvl6pPr marL="22479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6pPr>
      <a:lvl7pPr marL="27051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7pPr>
      <a:lvl8pPr marL="31623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8pPr>
      <a:lvl9pPr marL="36195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254000"/>
            <a:ext cx="8382000" cy="109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 Bold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397000"/>
            <a:ext cx="8382000" cy="543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 Bold" charset="0"/>
              </a:rPr>
              <a:t>Click to edit Master text styles</a:t>
            </a:r>
          </a:p>
          <a:p>
            <a:pPr lvl="1"/>
            <a:r>
              <a:rPr lang="en-US">
                <a:sym typeface="Calibri" charset="0"/>
              </a:rPr>
              <a:t>Second level</a:t>
            </a:r>
          </a:p>
          <a:p>
            <a:pPr lvl="2"/>
            <a:r>
              <a:rPr lang="en-US">
                <a:sym typeface="Calibri" charset="0"/>
              </a:rPr>
              <a:t>Third level</a:t>
            </a:r>
          </a:p>
          <a:p>
            <a:pPr lvl="3"/>
            <a:r>
              <a:rPr lang="en-US">
                <a:sym typeface="Calibri" charset="0"/>
              </a:rPr>
              <a:t>Fourth level</a:t>
            </a:r>
          </a:p>
          <a:p>
            <a:pPr lvl="4"/>
            <a:r>
              <a:rPr lang="en-US">
                <a:sym typeface="Calibri" charset="0"/>
              </a:rPr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8830843" y="6611779"/>
            <a:ext cx="31315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/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  <a:sym typeface="Calibri Bold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9pPr>
    </p:titleStyle>
    <p:bodyStyle>
      <a:lvl1pPr marL="254000" indent="-254000" algn="l" rtl="0" fontAlgn="base">
        <a:spcBef>
          <a:spcPts val="600"/>
        </a:spcBef>
        <a:spcAft>
          <a:spcPct val="0"/>
        </a:spcAft>
        <a:buClr>
          <a:srgbClr val="990000"/>
        </a:buClr>
        <a:buSzPct val="60000"/>
        <a:buFont typeface="Wingdings 2" charset="2"/>
        <a:buChar char="¢"/>
        <a:defRPr sz="2400">
          <a:solidFill>
            <a:schemeClr val="tx1"/>
          </a:solidFill>
          <a:latin typeface="+mn-lt"/>
          <a:ea typeface="+mn-ea"/>
          <a:cs typeface="+mn-cs"/>
          <a:sym typeface="Calibri Bold" charset="0"/>
        </a:defRPr>
      </a:lvl1pPr>
      <a:lvl2pPr marL="514350" indent="-234950" algn="l" rtl="0" fontAlgn="base">
        <a:spcBef>
          <a:spcPts val="500"/>
        </a:spcBef>
        <a:spcAft>
          <a:spcPct val="0"/>
        </a:spcAft>
        <a:buClr>
          <a:srgbClr val="990000"/>
        </a:buClr>
        <a:buSzPct val="110000"/>
        <a:buFont typeface="Wingdings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2pPr>
      <a:lvl3pPr marL="800100" indent="-203200" algn="l" rtl="0" fontAlgn="base">
        <a:spcBef>
          <a:spcPts val="500"/>
        </a:spcBef>
        <a:spcAft>
          <a:spcPct val="0"/>
        </a:spcAft>
        <a:buClr>
          <a:srgbClr val="000000"/>
        </a:buClr>
        <a:buSzPct val="80000"/>
        <a:buFont typeface="Wingdings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3pPr>
      <a:lvl4pPr marL="11430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–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4pPr>
      <a:lvl5pPr marL="14605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5pPr>
      <a:lvl6pPr marL="19177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6pPr>
      <a:lvl7pPr marL="23749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7pPr>
      <a:lvl8pPr marL="28321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8pPr>
      <a:lvl9pPr marL="32893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7188" y="50800"/>
            <a:ext cx="7591425" cy="154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 Bold" charset="0"/>
              </a:rPr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8830843" y="6611779"/>
            <a:ext cx="31315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/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  <a:sym typeface="Calibri Bold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9pPr>
    </p:titleStyle>
    <p:bodyStyle>
      <a:lvl1pPr marL="342900" indent="-342900" algn="l" rtl="0" fontAlgn="base">
        <a:spcBef>
          <a:spcPts val="600"/>
        </a:spcBef>
        <a:spcAft>
          <a:spcPct val="0"/>
        </a:spcAft>
        <a:buClr>
          <a:srgbClr val="990000"/>
        </a:buClr>
        <a:buSzPct val="60000"/>
        <a:buFont typeface="Wingdings 2" charset="2"/>
        <a:buChar char="¢"/>
        <a:defRPr sz="2400">
          <a:solidFill>
            <a:schemeClr val="tx1"/>
          </a:solidFill>
          <a:latin typeface="+mn-lt"/>
          <a:ea typeface="+mn-ea"/>
          <a:cs typeface="+mn-cs"/>
          <a:sym typeface="Calibri Bold" charset="0"/>
        </a:defRPr>
      </a:lvl1pPr>
      <a:lvl2pPr marL="742950" indent="-285750" algn="l" rtl="0" fontAlgn="base">
        <a:spcBef>
          <a:spcPts val="500"/>
        </a:spcBef>
        <a:spcAft>
          <a:spcPct val="0"/>
        </a:spcAft>
        <a:buClr>
          <a:srgbClr val="990000"/>
        </a:buClr>
        <a:buSzPct val="110000"/>
        <a:buFont typeface="Wingdings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2pPr>
      <a:lvl3pPr marL="11430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80000"/>
        <a:buFont typeface="Wingdings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3pPr>
      <a:lvl4pPr marL="16002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–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4pPr>
      <a:lvl5pPr marL="20574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5pPr>
      <a:lvl6pPr marL="25146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6pPr>
      <a:lvl7pPr marL="29718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7pPr>
      <a:lvl8pPr marL="34290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8pPr>
      <a:lvl9pPr marL="38862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chart" Target="../charts/char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3.xml"/><Relationship Id="rId3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3.xml"/><Relationship Id="rId3" Type="http://schemas.openxmlformats.org/officeDocument/2006/relationships/oleObject" Target="../embeddings/oleObject2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8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101" name="Rectangle 5"/>
          <p:cNvSpPr>
            <a:spLocks/>
          </p:cNvSpPr>
          <p:nvPr/>
        </p:nvSpPr>
        <p:spPr bwMode="auto">
          <a:xfrm>
            <a:off x="990600" y="5338763"/>
            <a:ext cx="6858000" cy="635000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>
                <a:solidFill>
                  <a:srgbClr val="C00000"/>
                </a:solidFill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The course that gives CMU its “Zip”!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685800" y="2012950"/>
            <a:ext cx="7772400" cy="172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>Course Overview</a:t>
            </a:r>
            <a:b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</a:b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/>
            </a:r>
            <a:b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</a:b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>15-213: Introduction to Computer Systems	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/>
            </a:r>
            <a:b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</a:b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>1</a:t>
            </a:r>
            <a:r>
              <a:rPr kumimoji="0" lang="en-US" sz="2000" b="0" i="0" u="none" strike="noStrike" kern="0" cap="none" spc="0" normalizeH="0" baseline="300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>st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j-ea"/>
                <a:cs typeface="+mj-cs"/>
              </a:rPr>
              <a:t> Lecture, Aug. 24, 2010</a:t>
            </a: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685800" y="3886200"/>
            <a:ext cx="7678738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pitchFamily="18" charset="2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Instructors:</a:t>
            </a:r>
            <a:r>
              <a:rPr kumimoji="0" lang="en-US" sz="2000" b="0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pitchFamily="18" charset="2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Randy Bryant and Dave O’Hallaron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1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14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Assembly Code Example</a:t>
            </a:r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/>
              <a:t>Time Stamp Counter</a:t>
            </a:r>
          </a:p>
          <a:p>
            <a:pPr marL="552450" lvl="1"/>
            <a:r>
              <a:rPr lang="en-US"/>
              <a:t>Special 64-bit register in Intel-compatible machines</a:t>
            </a:r>
          </a:p>
          <a:p>
            <a:pPr marL="552450" lvl="1"/>
            <a:r>
              <a:rPr lang="en-US"/>
              <a:t>Incremented every clock cycle</a:t>
            </a:r>
          </a:p>
          <a:p>
            <a:pPr marL="552450" lvl="1"/>
            <a:r>
              <a:rPr lang="en-US"/>
              <a:t>Read with rdtsc instruction</a:t>
            </a:r>
          </a:p>
          <a:p>
            <a:r>
              <a:rPr lang="en-US"/>
              <a:t>Application</a:t>
            </a:r>
          </a:p>
          <a:p>
            <a:pPr marL="552450" lvl="1"/>
            <a:r>
              <a:rPr lang="en-US"/>
              <a:t>Measure time (in clock cycles) required by procedure</a:t>
            </a:r>
          </a:p>
        </p:txBody>
      </p:sp>
      <p:sp>
        <p:nvSpPr>
          <p:cNvPr id="13317" name="Rectangle 5"/>
          <p:cNvSpPr>
            <a:spLocks/>
          </p:cNvSpPr>
          <p:nvPr/>
        </p:nvSpPr>
        <p:spPr bwMode="auto">
          <a:xfrm>
            <a:off x="709613" y="4114800"/>
            <a:ext cx="5753100" cy="1473200"/>
          </a:xfrm>
          <a:prstGeom prst="rect">
            <a:avLst/>
          </a:prstGeom>
          <a:solidFill>
            <a:srgbClr val="F8F6D9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63500" tIns="63500" rIns="63500" bIns="63500">
            <a:prstTxWarp prst="textNoShape">
              <a:avLst/>
            </a:prstTxWarp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double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start_counter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();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P();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=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get_counter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();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printf("P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required %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f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clock cycles\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n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",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);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38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Code to Read Counter</a:t>
            </a:r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/>
              <a:t>Write small amount of assembly code using GCC’s asm facility</a:t>
            </a:r>
          </a:p>
          <a:p>
            <a:r>
              <a:rPr lang="en-US"/>
              <a:t>Inserts assembly code into machine code generated by compiler</a:t>
            </a:r>
          </a:p>
        </p:txBody>
      </p:sp>
      <p:sp>
        <p:nvSpPr>
          <p:cNvPr id="14341" name="Rectangle 5"/>
          <p:cNvSpPr>
            <a:spLocks/>
          </p:cNvSpPr>
          <p:nvPr/>
        </p:nvSpPr>
        <p:spPr bwMode="auto">
          <a:xfrm>
            <a:off x="774700" y="2819400"/>
            <a:ext cx="7670800" cy="3606800"/>
          </a:xfrm>
          <a:prstGeom prst="rect">
            <a:avLst/>
          </a:prstGeom>
          <a:solidFill>
            <a:srgbClr val="F8F6D9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63500" tIns="63500" rIns="63500" bIns="63500">
            <a:prstTxWarp prst="textNoShape">
              <a:avLst/>
            </a:prstTxWarp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static unsigned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cyc_hi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= 0;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static unsigned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cyc_lo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= 0;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endParaRPr lang="en-US" sz="1600" b="1" dirty="0">
              <a:solidFill>
                <a:schemeClr val="tx1"/>
              </a:solidFill>
              <a:latin typeface="Courier New"/>
              <a:ea typeface="Monaco" charset="0"/>
              <a:cs typeface="Courier New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/* Set *hi and *lo to the high and low order bits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of the cycle counter.  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void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access_counter(unsigned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*hi, unsigned *lo)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asm("rdtsc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;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movl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%%edx,%0;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movl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%%eax,%1"   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	: "=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r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" (*hi), "=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r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" (*lo) 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	: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	: "%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edx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", "%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eax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");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0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smtClean="0"/>
              <a:t>Great Reality #3: Memory Matters</a:t>
            </a:r>
            <a:br>
              <a:rPr lang="en-US" smtClean="0"/>
            </a:br>
            <a:r>
              <a:rPr lang="en-US" sz="2900" smtClean="0"/>
              <a:t>Random Access Memory Is an Unphysical Abstraction</a:t>
            </a:r>
            <a:endParaRPr lang="en-US" sz="2900" dirty="0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 marL="838200" lvl="2"/>
            <a:endParaRPr lang="en-US" smtClean="0"/>
          </a:p>
          <a:p>
            <a:r>
              <a:rPr lang="en-US" smtClean="0"/>
              <a:t>Memory is not unbounded</a:t>
            </a:r>
          </a:p>
          <a:p>
            <a:pPr marL="552450" lvl="1"/>
            <a:r>
              <a:rPr lang="en-US" smtClean="0"/>
              <a:t>It must be allocated and managed</a:t>
            </a:r>
          </a:p>
          <a:p>
            <a:pPr marL="552450" lvl="1"/>
            <a:r>
              <a:rPr lang="en-US" smtClean="0"/>
              <a:t>Many applications are memory dominated</a:t>
            </a:r>
          </a:p>
          <a:p>
            <a:r>
              <a:rPr lang="en-US" smtClean="0"/>
              <a:t>Memory referencing bugs especially pernicious</a:t>
            </a:r>
          </a:p>
          <a:p>
            <a:pPr marL="552450" lvl="1"/>
            <a:r>
              <a:rPr lang="en-US" smtClean="0"/>
              <a:t>Effects are distant in both time and space</a:t>
            </a:r>
          </a:p>
          <a:p>
            <a:r>
              <a:rPr lang="en-US" smtClean="0"/>
              <a:t>Memory performance is not uniform</a:t>
            </a:r>
          </a:p>
          <a:p>
            <a:pPr marL="552450" lvl="1"/>
            <a:r>
              <a:rPr lang="en-US" smtClean="0"/>
              <a:t>Cache and virtual memory effects can greatly affect program performance</a:t>
            </a:r>
          </a:p>
          <a:p>
            <a:pPr marL="552450" lvl="1"/>
            <a:r>
              <a:rPr lang="en-US" smtClean="0"/>
              <a:t>Adapting program to characteristics of memory system can lead to major speed improvements</a:t>
            </a:r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34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Memory Referencing Bug Example</a:t>
            </a:r>
          </a:p>
        </p:txBody>
      </p:sp>
      <p:sp>
        <p:nvSpPr>
          <p:cNvPr id="18436" name="Rectangle 4"/>
          <p:cNvSpPr>
            <a:spLocks/>
          </p:cNvSpPr>
          <p:nvPr/>
        </p:nvSpPr>
        <p:spPr bwMode="auto">
          <a:xfrm>
            <a:off x="762000" y="1270000"/>
            <a:ext cx="7327900" cy="2006600"/>
          </a:xfrm>
          <a:prstGeom prst="rect">
            <a:avLst/>
          </a:prstGeom>
          <a:solidFill>
            <a:srgbClr val="F8F6D9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63500" tIns="63500" rIns="63500" bIns="63500">
            <a:prstTxWarp prst="textNoShape">
              <a:avLst/>
            </a:prstTxWarp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double fun(int i)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volatile double d[1] = {3.14};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volatile long int a[2];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a[i] = 1073741824; /* Possibly out of bounds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return d[0];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</a:t>
            </a:r>
          </a:p>
        </p:txBody>
      </p:sp>
      <p:sp>
        <p:nvSpPr>
          <p:cNvPr id="18437" name="Rectangle 5"/>
          <p:cNvSpPr>
            <a:spLocks/>
          </p:cNvSpPr>
          <p:nvPr/>
        </p:nvSpPr>
        <p:spPr bwMode="auto">
          <a:xfrm>
            <a:off x="825500" y="3302000"/>
            <a:ext cx="7327900" cy="13716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>
            <a:prstTxWarp prst="textNoShape">
              <a:avLst/>
            </a:prstTxWarp>
          </a:bodyPr>
          <a:lstStyle/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fun(0)  ➙	3.14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fun(1) 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➙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3.14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fun(2) 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➙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3.1399998664856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fun(3) 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➙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2.00000061035156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fun(4) 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➙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3.14, then segmentation fault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5080000"/>
            <a:ext cx="8382000" cy="1282700"/>
          </a:xfrm>
          <a:noFill/>
          <a:ln>
            <a:miter lim="800000"/>
            <a:headEnd/>
            <a:tailEnd/>
          </a:ln>
        </p:spPr>
        <p:txBody>
          <a:bodyPr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marL="165100" indent="-165100"/>
            <a:r>
              <a:rPr lang="en-US" dirty="0" smtClean="0"/>
              <a:t> Result </a:t>
            </a:r>
            <a:r>
              <a:rPr lang="en-US" dirty="0"/>
              <a:t>is architecture </a:t>
            </a:r>
            <a:r>
              <a:rPr lang="en-US" dirty="0" smtClean="0"/>
              <a:t>specific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58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Memory Referencing Bug Example</a:t>
            </a:r>
          </a:p>
        </p:txBody>
      </p:sp>
      <p:sp>
        <p:nvSpPr>
          <p:cNvPr id="19460" name="Rectangle 4"/>
          <p:cNvSpPr>
            <a:spLocks/>
          </p:cNvSpPr>
          <p:nvPr/>
        </p:nvSpPr>
        <p:spPr bwMode="auto">
          <a:xfrm>
            <a:off x="762000" y="1270000"/>
            <a:ext cx="7327900" cy="2006600"/>
          </a:xfrm>
          <a:prstGeom prst="rect">
            <a:avLst/>
          </a:prstGeom>
          <a:solidFill>
            <a:srgbClr val="F8F6D9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63500" tIns="63500" rIns="63500" bIns="63500">
            <a:prstTxWarp prst="textNoShape">
              <a:avLst/>
            </a:prstTxWarp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double fun(int i)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volatile double d[1] = {3.14};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volatile long int a[2];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a[i] = 1073741824; /* Possibly out of bounds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return d[0];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</a:t>
            </a:r>
          </a:p>
        </p:txBody>
      </p:sp>
      <p:sp>
        <p:nvSpPr>
          <p:cNvPr id="19461" name="Rectangle 5"/>
          <p:cNvSpPr>
            <a:spLocks/>
          </p:cNvSpPr>
          <p:nvPr/>
        </p:nvSpPr>
        <p:spPr bwMode="auto">
          <a:xfrm>
            <a:off x="825500" y="3302000"/>
            <a:ext cx="7327900" cy="13716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>
            <a:prstTxWarp prst="textNoShape">
              <a:avLst/>
            </a:prstTxWarp>
          </a:bodyPr>
          <a:lstStyle/>
          <a:p>
            <a:pPr algn="l"/>
            <a:r>
              <a:rPr lang="en-US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fun(0)  ➙	3.14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fun(1)  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➙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3.14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fun(2)  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➙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3.1399998664856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fun(3)  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➙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2.00000061035156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fun(4)  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➙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3.14, then segmentation fault</a:t>
            </a:r>
          </a:p>
        </p:txBody>
      </p:sp>
      <p:sp>
        <p:nvSpPr>
          <p:cNvPr id="19462" name="AutoShape 6"/>
          <p:cNvSpPr>
            <a:spLocks/>
          </p:cNvSpPr>
          <p:nvPr/>
        </p:nvSpPr>
        <p:spPr bwMode="auto">
          <a:xfrm>
            <a:off x="4930775" y="4897438"/>
            <a:ext cx="228600" cy="1693862"/>
          </a:xfrm>
          <a:custGeom>
            <a:avLst/>
            <a:gdLst>
              <a:gd name="T0" fmla="*/ 10800 w 21600"/>
              <a:gd name="T1" fmla="*/ 10800 h 21600"/>
            </a:gdLst>
            <a:ahLst/>
            <a:cxnLst>
              <a:cxn ang="0">
                <a:pos x="T0" y="T1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5965" y="0"/>
                  <a:pt x="10800" y="631"/>
                  <a:pt x="10800" y="1409"/>
                </a:cubicBezTo>
                <a:lnTo>
                  <a:pt x="10800" y="9391"/>
                </a:lnTo>
                <a:cubicBezTo>
                  <a:pt x="10800" y="10169"/>
                  <a:pt x="15635" y="10800"/>
                  <a:pt x="21600" y="10800"/>
                </a:cubicBezTo>
                <a:cubicBezTo>
                  <a:pt x="15635" y="10800"/>
                  <a:pt x="10800" y="11431"/>
                  <a:pt x="10800" y="12209"/>
                </a:cubicBezTo>
                <a:lnTo>
                  <a:pt x="10800" y="20191"/>
                </a:lnTo>
                <a:cubicBezTo>
                  <a:pt x="10800" y="20969"/>
                  <a:pt x="5965" y="21600"/>
                  <a:pt x="0" y="21600"/>
                </a:cubicBezTo>
              </a:path>
            </a:pathLst>
          </a:custGeom>
          <a:noFill/>
          <a:ln w="28575" cap="flat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63" name="Rectangle 7"/>
          <p:cNvSpPr>
            <a:spLocks/>
          </p:cNvSpPr>
          <p:nvPr/>
        </p:nvSpPr>
        <p:spPr bwMode="auto">
          <a:xfrm>
            <a:off x="5235575" y="5395913"/>
            <a:ext cx="2120900" cy="647700"/>
          </a:xfrm>
          <a:prstGeom prst="rect">
            <a:avLst/>
          </a:prstGeom>
          <a:noFill/>
          <a:ln w="1905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>
            <a:prstTxWarp prst="textNoShape">
              <a:avLst/>
            </a:prstTxWarp>
          </a:bodyPr>
          <a:lstStyle/>
          <a:p>
            <a:pPr algn="l">
              <a:lnSpc>
                <a:spcPct val="110000"/>
              </a:lnSpc>
            </a:pPr>
            <a:r>
              <a:rPr lang="en-US" sz="18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Location accessed by 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fun(i)</a:t>
            </a:r>
          </a:p>
        </p:txBody>
      </p:sp>
      <p:sp>
        <p:nvSpPr>
          <p:cNvPr id="19464" name="Rectangle 8"/>
          <p:cNvSpPr>
            <a:spLocks/>
          </p:cNvSpPr>
          <p:nvPr/>
        </p:nvSpPr>
        <p:spPr bwMode="auto">
          <a:xfrm>
            <a:off x="833438" y="4800600"/>
            <a:ext cx="1668462" cy="4445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Explanation:</a:t>
            </a:r>
          </a:p>
        </p:txBody>
      </p:sp>
      <p:graphicFrame>
        <p:nvGraphicFramePr>
          <p:cNvPr id="19465" name="Group 9"/>
          <p:cNvGraphicFramePr>
            <a:graphicFrameLocks noGrp="1"/>
          </p:cNvGraphicFramePr>
          <p:nvPr/>
        </p:nvGraphicFramePr>
        <p:xfrm>
          <a:off x="2781300" y="4762500"/>
          <a:ext cx="2070100" cy="1905000"/>
        </p:xfrm>
        <a:graphic>
          <a:graphicData uri="http://schemas.openxmlformats.org/drawingml/2006/table">
            <a:tbl>
              <a:tblPr/>
              <a:tblGrid>
                <a:gridCol w="1638300"/>
                <a:gridCol w="431800"/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onaco" charset="0"/>
                          <a:ea typeface="Monaco" charset="0"/>
                          <a:cs typeface="Monaco" charset="0"/>
                          <a:sym typeface="Monaco" charset="0"/>
                        </a:rPr>
                        <a:t>Saved State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charset="0"/>
                          <a:ea typeface="Arial Narrow" charset="0"/>
                          <a:cs typeface="Arial Narrow" charset="0"/>
                          <a:sym typeface="Arial Narrow" charset="0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onaco" charset="0"/>
                          <a:ea typeface="Monaco" charset="0"/>
                          <a:cs typeface="Monaco" charset="0"/>
                          <a:sym typeface="Monaco" charset="0"/>
                        </a:rPr>
                        <a:t>d7 ... d4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charset="0"/>
                          <a:ea typeface="Arial Narrow" charset="0"/>
                          <a:cs typeface="Arial Narrow" charset="0"/>
                          <a:sym typeface="Arial Narrow" charset="0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onaco" charset="0"/>
                          <a:ea typeface="Monaco" charset="0"/>
                          <a:cs typeface="Monaco" charset="0"/>
                          <a:sym typeface="Monaco" charset="0"/>
                        </a:rPr>
                        <a:t>d3 ... d0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charset="0"/>
                          <a:ea typeface="Arial Narrow" charset="0"/>
                          <a:cs typeface="Arial Narrow" charset="0"/>
                          <a:sym typeface="Arial Narrow" charset="0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onaco" charset="0"/>
                          <a:ea typeface="Monaco" charset="0"/>
                          <a:cs typeface="Monaco" charset="0"/>
                          <a:sym typeface="Monaco" charset="0"/>
                        </a:rPr>
                        <a:t>a[1]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charset="0"/>
                          <a:ea typeface="Arial Narrow" charset="0"/>
                          <a:cs typeface="Arial Narrow" charset="0"/>
                          <a:sym typeface="Arial Narrow" charset="0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onaco" charset="0"/>
                          <a:ea typeface="Monaco" charset="0"/>
                          <a:cs typeface="Monaco" charset="0"/>
                          <a:sym typeface="Monaco" charset="0"/>
                        </a:rPr>
                        <a:t>a[0]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charset="0"/>
                          <a:ea typeface="Arial Narrow" charset="0"/>
                          <a:cs typeface="Arial Narrow" charset="0"/>
                          <a:sym typeface="Arial Narrow" charset="0"/>
                        </a:rPr>
                        <a:t>0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482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Memory Referencing Errors</a:t>
            </a:r>
          </a:p>
        </p:txBody>
      </p:sp>
      <p:sp>
        <p:nvSpPr>
          <p:cNvPr id="20484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C and C++ do not provide any memory protection</a:t>
            </a:r>
          </a:p>
          <a:p>
            <a:pPr marL="552450" lvl="1"/>
            <a:r>
              <a:rPr lang="en-US" dirty="0"/>
              <a:t>Out of bounds array references</a:t>
            </a:r>
          </a:p>
          <a:p>
            <a:pPr marL="552450" lvl="1"/>
            <a:r>
              <a:rPr lang="en-US" dirty="0"/>
              <a:t>Invalid pointer values</a:t>
            </a:r>
          </a:p>
          <a:p>
            <a:pPr marL="552450" lvl="1"/>
            <a:r>
              <a:rPr lang="en-US" dirty="0"/>
              <a:t>Abuses of </a:t>
            </a:r>
            <a:r>
              <a:rPr lang="en-US" dirty="0" err="1"/>
              <a:t>malloc</a:t>
            </a:r>
            <a:r>
              <a:rPr lang="en-US" dirty="0"/>
              <a:t>/free</a:t>
            </a:r>
          </a:p>
          <a:p>
            <a:r>
              <a:rPr lang="en-US" dirty="0"/>
              <a:t>Can lead to nasty bugs</a:t>
            </a:r>
          </a:p>
          <a:p>
            <a:pPr marL="552450" lvl="1"/>
            <a:r>
              <a:rPr lang="en-US" dirty="0"/>
              <a:t>Whether or not bug has any effect depends on system and compiler</a:t>
            </a:r>
          </a:p>
          <a:p>
            <a:pPr marL="552450" lvl="1"/>
            <a:r>
              <a:rPr lang="en-US" dirty="0"/>
              <a:t>Action at a distance</a:t>
            </a:r>
          </a:p>
          <a:p>
            <a:pPr marL="838200" lvl="2"/>
            <a:r>
              <a:rPr lang="en-US" dirty="0"/>
              <a:t>Corrupted object logically unrelated to one being accessed</a:t>
            </a:r>
          </a:p>
          <a:p>
            <a:pPr marL="838200" lvl="2"/>
            <a:r>
              <a:rPr lang="en-US" dirty="0"/>
              <a:t>Effect of bug may be first observed long after it is generated</a:t>
            </a:r>
          </a:p>
          <a:p>
            <a:r>
              <a:rPr lang="en-US" dirty="0"/>
              <a:t>How can I deal with this?</a:t>
            </a:r>
          </a:p>
          <a:p>
            <a:pPr marL="552450" lvl="1"/>
            <a:r>
              <a:rPr lang="en-US" dirty="0"/>
              <a:t>Program in Java, Ruby or ML</a:t>
            </a:r>
          </a:p>
          <a:p>
            <a:pPr marL="552450" lvl="1"/>
            <a:r>
              <a:rPr lang="en-US" dirty="0"/>
              <a:t>Understand what possible interactions may occur</a:t>
            </a:r>
          </a:p>
          <a:p>
            <a:pPr marL="552450" lvl="1"/>
            <a:r>
              <a:rPr lang="en-US" dirty="0"/>
              <a:t>Use or develop tools to detect referencing </a:t>
            </a:r>
            <a:r>
              <a:rPr lang="en-US" dirty="0" smtClean="0"/>
              <a:t>errors (e.g. </a:t>
            </a:r>
            <a:r>
              <a:rPr lang="en-US" dirty="0" err="1" smtClean="0"/>
              <a:t>Valgrind</a:t>
            </a:r>
            <a:r>
              <a:rPr lang="en-US" dirty="0" smtClean="0"/>
              <a:t>)</a:t>
            </a:r>
            <a:endParaRPr lang="en-US" dirty="0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06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Memory System Performance Example</a:t>
            </a:r>
          </a:p>
        </p:txBody>
      </p:sp>
      <p:sp>
        <p:nvSpPr>
          <p:cNvPr id="2150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4610100"/>
            <a:ext cx="8382000" cy="2222500"/>
          </a:xfrm>
          <a:ln/>
        </p:spPr>
        <p:txBody>
          <a:bodyPr/>
          <a:lstStyle/>
          <a:p>
            <a:r>
              <a:rPr lang="en-US"/>
              <a:t>Hierarchical memory organization</a:t>
            </a:r>
          </a:p>
          <a:p>
            <a:r>
              <a:rPr lang="en-US"/>
              <a:t>Performance depends on access patterns</a:t>
            </a:r>
          </a:p>
          <a:p>
            <a:pPr marL="552450" lvl="1"/>
            <a:r>
              <a:rPr lang="en-US"/>
              <a:t>Including how step through multi-dimensional array</a:t>
            </a:r>
          </a:p>
        </p:txBody>
      </p:sp>
      <p:sp>
        <p:nvSpPr>
          <p:cNvPr id="21509" name="Rectangle 5"/>
          <p:cNvSpPr>
            <a:spLocks/>
          </p:cNvSpPr>
          <p:nvPr/>
        </p:nvSpPr>
        <p:spPr bwMode="auto">
          <a:xfrm>
            <a:off x="4622800" y="1603375"/>
            <a:ext cx="4114800" cy="2273300"/>
          </a:xfrm>
          <a:prstGeom prst="rect">
            <a:avLst/>
          </a:prstGeom>
          <a:solidFill>
            <a:srgbClr val="D3F2D3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63500" tIns="63500" rIns="63500" bIns="63500">
            <a:prstTxWarp prst="textNoShape">
              <a:avLst/>
            </a:prstTxWarp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void copyji(int src[2048][2048],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            int dst[2048][2048])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  int i,j;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  </a:t>
            </a:r>
            <a:r>
              <a:rPr lang="en-US" sz="1600">
                <a:solidFill>
                  <a:srgbClr val="21218A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for (j = 0; j &lt; 2048; j++)</a:t>
            </a:r>
            <a:endParaRPr lang="en-US" sz="1600">
              <a:solidFill>
                <a:schemeClr val="tx1"/>
              </a:solidFill>
              <a:latin typeface="Monaco" charset="0"/>
              <a:ea typeface="Monaco" charset="0"/>
              <a:cs typeface="Monaco" charset="0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    </a:t>
            </a:r>
            <a:r>
              <a:rPr lang="en-US" sz="1600">
                <a:solidFill>
                  <a:srgbClr val="C00000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for (i = 0; i &lt; 2048; i++)</a:t>
            </a:r>
            <a:endParaRPr lang="en-US" sz="1600">
              <a:solidFill>
                <a:schemeClr val="tx1"/>
              </a:solidFill>
              <a:latin typeface="Monaco" charset="0"/>
              <a:ea typeface="Monaco" charset="0"/>
              <a:cs typeface="Monaco" charset="0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      dst[i][j] = src[i][j];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}</a:t>
            </a:r>
          </a:p>
        </p:txBody>
      </p:sp>
      <p:sp>
        <p:nvSpPr>
          <p:cNvPr id="21510" name="Rectangle 6"/>
          <p:cNvSpPr>
            <a:spLocks/>
          </p:cNvSpPr>
          <p:nvPr/>
        </p:nvSpPr>
        <p:spPr bwMode="auto">
          <a:xfrm>
            <a:off x="393700" y="1603375"/>
            <a:ext cx="4114800" cy="2273300"/>
          </a:xfrm>
          <a:prstGeom prst="rect">
            <a:avLst/>
          </a:prstGeom>
          <a:solidFill>
            <a:srgbClr val="F8F6D9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63500" tIns="63500" rIns="63500" bIns="63500">
            <a:prstTxWarp prst="textNoShape">
              <a:avLst/>
            </a:prstTxWarp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void copyij(int src[2048][2048],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            int dst[2048][2048])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  int i,j;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  </a:t>
            </a:r>
            <a:r>
              <a:rPr lang="en-US" sz="1600">
                <a:solidFill>
                  <a:srgbClr val="C00000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for (i = 0; i &lt; 2048; i++)</a:t>
            </a:r>
            <a:endParaRPr lang="en-US" sz="1600">
              <a:solidFill>
                <a:schemeClr val="tx1"/>
              </a:solidFill>
              <a:latin typeface="Monaco" charset="0"/>
              <a:ea typeface="Monaco" charset="0"/>
              <a:cs typeface="Monaco" charset="0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    </a:t>
            </a:r>
            <a:r>
              <a:rPr lang="en-US" sz="1600">
                <a:solidFill>
                  <a:srgbClr val="21218A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for (j = 0; j &lt; 2048; j++)</a:t>
            </a:r>
            <a:endParaRPr lang="en-US" sz="1600">
              <a:solidFill>
                <a:schemeClr val="tx1"/>
              </a:solidFill>
              <a:latin typeface="Monaco" charset="0"/>
              <a:ea typeface="Monaco" charset="0"/>
              <a:cs typeface="Monaco" charset="0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      dst[i][j] = src[i][j];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>
                <a:solidFill>
                  <a:schemeClr val="tx1"/>
                </a:solidFill>
                <a:latin typeface="Monaco" charset="0"/>
                <a:ea typeface="Monaco" charset="0"/>
                <a:cs typeface="Monaco" charset="0"/>
                <a:sym typeface="Monaco" charset="0"/>
              </a:rPr>
              <a:t>}</a:t>
            </a:r>
          </a:p>
        </p:txBody>
      </p:sp>
      <p:grpSp>
        <p:nvGrpSpPr>
          <p:cNvPr id="21511" name="Group 7"/>
          <p:cNvGrpSpPr>
            <a:grpSpLocks/>
          </p:cNvGrpSpPr>
          <p:nvPr/>
        </p:nvGrpSpPr>
        <p:grpSpPr bwMode="auto">
          <a:xfrm>
            <a:off x="4130675" y="2860675"/>
            <a:ext cx="762000" cy="228600"/>
            <a:chOff x="0" y="0"/>
            <a:chExt cx="480" cy="144"/>
          </a:xfrm>
        </p:grpSpPr>
        <p:sp>
          <p:nvSpPr>
            <p:cNvPr id="21512" name="Line 8"/>
            <p:cNvSpPr>
              <a:spLocks noChangeShapeType="1"/>
            </p:cNvSpPr>
            <p:nvPr/>
          </p:nvSpPr>
          <p:spPr bwMode="auto">
            <a:xfrm>
              <a:off x="0" y="0"/>
              <a:ext cx="480" cy="144"/>
            </a:xfrm>
            <a:prstGeom prst="line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triangle" w="sm" len="sm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13" name="Line 9"/>
            <p:cNvSpPr>
              <a:spLocks noChangeShapeType="1"/>
            </p:cNvSpPr>
            <p:nvPr/>
          </p:nvSpPr>
          <p:spPr bwMode="auto">
            <a:xfrm rot="10800000" flipH="1">
              <a:off x="0" y="0"/>
              <a:ext cx="480" cy="144"/>
            </a:xfrm>
            <a:prstGeom prst="line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triangle" w="sm" len="sm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514" name="Rectangle 10"/>
          <p:cNvSpPr>
            <a:spLocks/>
          </p:cNvSpPr>
          <p:nvPr/>
        </p:nvSpPr>
        <p:spPr bwMode="auto">
          <a:xfrm>
            <a:off x="5318125" y="3886200"/>
            <a:ext cx="3716338" cy="1371600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21 times slower</a:t>
            </a:r>
            <a:br>
              <a:rPr lang="en-US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</a:br>
            <a:r>
              <a:rPr lang="en-US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(Pentium 4)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30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The Memory Mountain</a:t>
            </a:r>
          </a:p>
        </p:txBody>
      </p:sp>
      <p:graphicFrame>
        <p:nvGraphicFramePr>
          <p:cNvPr id="1661" name="Chart 1660"/>
          <p:cNvGraphicFramePr>
            <a:graphicFrameLocks noGrp="1"/>
          </p:cNvGraphicFramePr>
          <p:nvPr/>
        </p:nvGraphicFramePr>
        <p:xfrm>
          <a:off x="0" y="1028700"/>
          <a:ext cx="8572500" cy="5829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62" name="Rectangle 1661"/>
          <p:cNvSpPr>
            <a:spLocks noChangeArrowheads="1"/>
          </p:cNvSpPr>
          <p:nvPr/>
        </p:nvSpPr>
        <p:spPr bwMode="auto">
          <a:xfrm>
            <a:off x="7315200" y="533400"/>
            <a:ext cx="1752600" cy="116698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90487" tIns="44450" rIns="90487" bIns="44450" anchor="t" upright="1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 rtl="0">
              <a:defRPr sz="1000"/>
            </a:pPr>
            <a:r>
              <a:rPr lang="en-US" sz="1400" b="0" i="0" strike="noStrike" dirty="0" smtClean="0">
                <a:solidFill>
                  <a:srgbClr val="000000"/>
                </a:solidFill>
                <a:latin typeface="Helvetica"/>
                <a:ea typeface="Helvetica"/>
                <a:cs typeface="Helvetica"/>
              </a:rPr>
              <a:t>Intel Core </a:t>
            </a:r>
            <a:r>
              <a:rPr lang="en-US" sz="1400" b="0" i="0" strike="noStrike" dirty="0">
                <a:solidFill>
                  <a:srgbClr val="000000"/>
                </a:solidFill>
                <a:latin typeface="Helvetica"/>
                <a:ea typeface="Helvetica"/>
                <a:cs typeface="Helvetica"/>
              </a:rPr>
              <a:t>i7</a:t>
            </a:r>
          </a:p>
          <a:p>
            <a:pPr algn="l" rtl="0">
              <a:defRPr sz="1000"/>
            </a:pPr>
            <a:r>
              <a:rPr lang="en-US" sz="1400" b="0" i="0" strike="noStrike" dirty="0">
                <a:solidFill>
                  <a:srgbClr val="000000"/>
                </a:solidFill>
                <a:latin typeface="Helvetica"/>
                <a:ea typeface="Helvetica"/>
                <a:cs typeface="Helvetica"/>
              </a:rPr>
              <a:t>2.67 GHz</a:t>
            </a:r>
          </a:p>
          <a:p>
            <a:pPr algn="l" rtl="0">
              <a:defRPr sz="1000"/>
            </a:pPr>
            <a:r>
              <a:rPr lang="en-US" sz="1400" b="0" i="0" strike="noStrike" dirty="0">
                <a:solidFill>
                  <a:srgbClr val="000000"/>
                </a:solidFill>
                <a:latin typeface="Helvetica"/>
                <a:ea typeface="Helvetica"/>
                <a:cs typeface="Helvetica"/>
              </a:rPr>
              <a:t>32 KB L1 </a:t>
            </a:r>
            <a:r>
              <a:rPr lang="en-US" sz="1400" b="0" i="0" strike="noStrike" dirty="0" err="1">
                <a:solidFill>
                  <a:srgbClr val="000000"/>
                </a:solidFill>
                <a:latin typeface="Helvetica"/>
                <a:ea typeface="Helvetica"/>
                <a:cs typeface="Helvetica"/>
              </a:rPr>
              <a:t>d</a:t>
            </a:r>
            <a:r>
              <a:rPr lang="en-US" sz="1400" b="0" i="0" strike="noStrike" dirty="0">
                <a:solidFill>
                  <a:srgbClr val="000000"/>
                </a:solidFill>
                <a:latin typeface="Helvetica"/>
                <a:ea typeface="Helvetica"/>
                <a:cs typeface="Helvetica"/>
              </a:rPr>
              <a:t>-cache</a:t>
            </a:r>
          </a:p>
          <a:p>
            <a:pPr algn="l" rtl="0">
              <a:defRPr sz="1000"/>
            </a:pPr>
            <a:r>
              <a:rPr lang="en-US" sz="1400" b="0" i="0" strike="noStrike" dirty="0">
                <a:solidFill>
                  <a:srgbClr val="000000"/>
                </a:solidFill>
                <a:latin typeface="Helvetica"/>
                <a:ea typeface="Helvetica"/>
                <a:cs typeface="Helvetica"/>
              </a:rPr>
              <a:t>256 </a:t>
            </a:r>
            <a:r>
              <a:rPr lang="en-US" sz="1400" b="0" i="0" strike="noStrike" dirty="0" smtClean="0">
                <a:solidFill>
                  <a:srgbClr val="000000"/>
                </a:solidFill>
                <a:latin typeface="Helvetica"/>
                <a:ea typeface="Helvetica"/>
                <a:cs typeface="Helvetica"/>
              </a:rPr>
              <a:t>KB </a:t>
            </a:r>
            <a:r>
              <a:rPr lang="en-US" sz="1400" b="0" i="0" strike="noStrike" dirty="0">
                <a:solidFill>
                  <a:srgbClr val="000000"/>
                </a:solidFill>
                <a:latin typeface="Helvetica"/>
                <a:ea typeface="Helvetica"/>
                <a:cs typeface="Helvetica"/>
              </a:rPr>
              <a:t>L2 cache</a:t>
            </a:r>
          </a:p>
          <a:p>
            <a:pPr algn="l" rtl="0">
              <a:defRPr sz="1000"/>
            </a:pPr>
            <a:r>
              <a:rPr lang="en-US" sz="1400" b="0" i="0" strike="noStrike" dirty="0">
                <a:solidFill>
                  <a:srgbClr val="000000"/>
                </a:solidFill>
                <a:latin typeface="Helvetica"/>
                <a:ea typeface="Helvetica"/>
                <a:cs typeface="Helvetica"/>
              </a:rPr>
              <a:t>8 MB L3 cache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54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457200"/>
            <a:ext cx="8382000" cy="1066800"/>
          </a:xfrm>
          <a:ln/>
        </p:spPr>
        <p:txBody>
          <a:bodyPr>
            <a:normAutofit fontScale="90000"/>
          </a:bodyPr>
          <a:lstStyle/>
          <a:p>
            <a:pPr marL="119063" indent="-119063"/>
            <a:r>
              <a:rPr lang="en-US" sz="4000" dirty="0"/>
              <a:t>Great Reality #4: There’s more to performance than asymptotic </a:t>
            </a:r>
            <a:r>
              <a:rPr lang="en-US" sz="4000" dirty="0" smtClean="0"/>
              <a:t>complexity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2355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651000"/>
            <a:ext cx="8382000" cy="5181600"/>
          </a:xfrm>
          <a:ln/>
        </p:spPr>
        <p:txBody>
          <a:bodyPr/>
          <a:lstStyle/>
          <a:p>
            <a:r>
              <a:rPr lang="en-US" dirty="0"/>
              <a:t>Constant factors matter too!</a:t>
            </a:r>
          </a:p>
          <a:p>
            <a:r>
              <a:rPr lang="en-US" dirty="0"/>
              <a:t>And even exact op count does not predict performance</a:t>
            </a:r>
          </a:p>
          <a:p>
            <a:pPr marL="552450" lvl="1"/>
            <a:r>
              <a:rPr lang="en-US" dirty="0"/>
              <a:t>Easily see 10:1 performance range depending on how code written</a:t>
            </a:r>
          </a:p>
          <a:p>
            <a:pPr marL="552450" lvl="1"/>
            <a:r>
              <a:rPr lang="en-US" dirty="0"/>
              <a:t>Must optimize at multiple levels: algorithm, data representations, procedures, and loops</a:t>
            </a:r>
          </a:p>
          <a:p>
            <a:r>
              <a:rPr lang="en-US" dirty="0"/>
              <a:t>Must understand system to optimize performance</a:t>
            </a:r>
          </a:p>
          <a:p>
            <a:pPr marL="552450" lvl="1"/>
            <a:r>
              <a:rPr lang="en-US" dirty="0"/>
              <a:t>How programs compiled and executed</a:t>
            </a:r>
          </a:p>
          <a:p>
            <a:pPr marL="552450" lvl="1"/>
            <a:r>
              <a:rPr lang="en-US" dirty="0"/>
              <a:t>How to measure program performance and identify bottlenecks</a:t>
            </a:r>
          </a:p>
          <a:p>
            <a:pPr marL="552450" lvl="1"/>
            <a:r>
              <a:rPr lang="en-US" dirty="0"/>
              <a:t>How to improve performance without destroying code modularity and generality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578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Example Matrix Multiplication</a:t>
            </a:r>
          </a:p>
        </p:txBody>
      </p:sp>
      <p:sp>
        <p:nvSpPr>
          <p:cNvPr id="2458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5448300"/>
            <a:ext cx="8382000" cy="1384300"/>
          </a:xfrm>
          <a:ln/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sz="2100"/>
              <a:t>Standard desktop computer, vendor compiler, using optimization flags</a:t>
            </a:r>
          </a:p>
          <a:p>
            <a:pPr>
              <a:spcBef>
                <a:spcPts val="538"/>
              </a:spcBef>
            </a:pPr>
            <a:r>
              <a:rPr lang="en-US" sz="2100"/>
              <a:t>Both implementations have </a:t>
            </a:r>
            <a:r>
              <a:rPr lang="en-US" sz="2100">
                <a:solidFill>
                  <a:srgbClr val="A40800"/>
                </a:solidFill>
              </a:rPr>
              <a:t>exactly</a:t>
            </a:r>
            <a:r>
              <a:rPr lang="en-US" sz="2100"/>
              <a:t> the same operations count (2n</a:t>
            </a:r>
            <a:r>
              <a:rPr lang="en-US" sz="2100" baseline="32000"/>
              <a:t>3</a:t>
            </a:r>
            <a:r>
              <a:rPr lang="en-US" sz="2100"/>
              <a:t>)</a:t>
            </a:r>
          </a:p>
          <a:p>
            <a:pPr>
              <a:spcBef>
                <a:spcPts val="538"/>
              </a:spcBef>
            </a:pPr>
            <a:r>
              <a:rPr lang="en-US" sz="2100">
                <a:solidFill>
                  <a:srgbClr val="A40800"/>
                </a:solidFill>
              </a:rPr>
              <a:t>What is going on?</a:t>
            </a:r>
          </a:p>
        </p:txBody>
      </p:sp>
      <p:graphicFrame>
        <p:nvGraphicFramePr>
          <p:cNvPr id="24581" name="Object 5"/>
          <p:cNvGraphicFramePr>
            <a:graphicFrameLocks/>
          </p:cNvGraphicFramePr>
          <p:nvPr/>
        </p:nvGraphicFramePr>
        <p:xfrm>
          <a:off x="379413" y="1327150"/>
          <a:ext cx="8210550" cy="4216400"/>
        </p:xfrm>
        <a:graphic>
          <a:graphicData uri="http://schemas.openxmlformats.org/presentationml/2006/ole">
            <p:oleObj spid="_x0000_s24581" name="Chart" r:id="rId3" imgW="11534720" imgH="5923890" progId="MSGraph.Chart.8">
              <p:embed/>
            </p:oleObj>
          </a:graphicData>
        </a:graphic>
      </p:graphicFrame>
      <p:grpSp>
        <p:nvGrpSpPr>
          <p:cNvPr id="24582" name="Group 6"/>
          <p:cNvGrpSpPr>
            <a:grpSpLocks/>
          </p:cNvGrpSpPr>
          <p:nvPr/>
        </p:nvGrpSpPr>
        <p:grpSpPr bwMode="auto">
          <a:xfrm>
            <a:off x="641350" y="1146175"/>
            <a:ext cx="7835900" cy="584200"/>
            <a:chOff x="0" y="0"/>
            <a:chExt cx="4936" cy="368"/>
          </a:xfrm>
        </p:grpSpPr>
        <p:sp>
          <p:nvSpPr>
            <p:cNvPr id="24583" name="Rectangle 7"/>
            <p:cNvSpPr>
              <a:spLocks/>
            </p:cNvSpPr>
            <p:nvPr/>
          </p:nvSpPr>
          <p:spPr bwMode="auto">
            <a:xfrm>
              <a:off x="0" y="0"/>
              <a:ext cx="4936" cy="368"/>
            </a:xfrm>
            <a:prstGeom prst="rect">
              <a:avLst/>
            </a:prstGeom>
            <a:noFill/>
            <a:ln w="9525" cap="flat">
              <a:noFill/>
              <a:round/>
              <a:headEnd type="none" w="med" len="med"/>
              <a:tailEnd type="none" w="med" len="med"/>
            </a:ln>
          </p:spPr>
          <p:txBody>
            <a:bodyPr lIns="12700" tIns="12700" rIns="12700" bIns="12700">
              <a:prstTxWarp prst="textNoShape">
                <a:avLst/>
              </a:prstTxWarp>
            </a:bodyPr>
            <a:lstStyle/>
            <a:p>
              <a:pPr algn="l"/>
              <a:r>
                <a:rPr lang="en-US" sz="1600" b="1">
                  <a:solidFill>
                    <a:schemeClr val="tx1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rPr>
                <a:t>Matrix-Matrix Multiplication (MMM) on 2 x Core 2 Duo 3 GHz (double precision)</a:t>
              </a:r>
              <a:endParaRPr lang="en-US" sz="1400" b="1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endParaRPr>
            </a:p>
            <a:p>
              <a:pPr algn="l"/>
              <a:r>
                <a:rPr lang="en-US" sz="1400" b="1">
                  <a:solidFill>
                    <a:srgbClr val="5F5F5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rPr>
                <a:t>Gflop/s</a:t>
              </a:r>
            </a:p>
          </p:txBody>
        </p:sp>
      </p:grpSp>
      <p:grpSp>
        <p:nvGrpSpPr>
          <p:cNvPr id="24584" name="Group 8"/>
          <p:cNvGrpSpPr>
            <a:grpSpLocks/>
          </p:cNvGrpSpPr>
          <p:nvPr/>
        </p:nvGrpSpPr>
        <p:grpSpPr bwMode="auto">
          <a:xfrm>
            <a:off x="3802063" y="2300288"/>
            <a:ext cx="928687" cy="2451100"/>
            <a:chOff x="0" y="0"/>
            <a:chExt cx="584" cy="1544"/>
          </a:xfrm>
        </p:grpSpPr>
        <p:sp>
          <p:nvSpPr>
            <p:cNvPr id="24585" name="AutoShape 9"/>
            <p:cNvSpPr>
              <a:spLocks/>
            </p:cNvSpPr>
            <p:nvPr/>
          </p:nvSpPr>
          <p:spPr bwMode="auto">
            <a:xfrm>
              <a:off x="0" y="0"/>
              <a:ext cx="584" cy="1544"/>
            </a:xfrm>
            <a:custGeom>
              <a:avLst/>
              <a:gdLst>
                <a:gd name="T0" fmla="*/ 10800 w 21600"/>
                <a:gd name="T1" fmla="*/ 10800 h 21600"/>
              </a:gdLst>
              <a:ahLst/>
              <a:cxnLst>
                <a:cxn ang="0">
                  <a:pos x="T0" y="T1"/>
                </a:cxn>
              </a:cxnLst>
              <a:rect l="0" t="0" r="r" b="b"/>
              <a:pathLst>
                <a:path w="21600" h="21600">
                  <a:moveTo>
                    <a:pt x="0" y="4320"/>
                  </a:moveTo>
                  <a:lnTo>
                    <a:pt x="10800" y="0"/>
                  </a:lnTo>
                  <a:lnTo>
                    <a:pt x="21600" y="4320"/>
                  </a:lnTo>
                  <a:lnTo>
                    <a:pt x="16200" y="4320"/>
                  </a:lnTo>
                  <a:lnTo>
                    <a:pt x="16200" y="17280"/>
                  </a:lnTo>
                  <a:lnTo>
                    <a:pt x="21600" y="17280"/>
                  </a:lnTo>
                  <a:lnTo>
                    <a:pt x="10800" y="21600"/>
                  </a:lnTo>
                  <a:lnTo>
                    <a:pt x="0" y="17280"/>
                  </a:lnTo>
                  <a:lnTo>
                    <a:pt x="5400" y="17280"/>
                  </a:lnTo>
                  <a:lnTo>
                    <a:pt x="5400" y="4320"/>
                  </a:lnTo>
                  <a:close/>
                  <a:moveTo>
                    <a:pt x="0" y="4320"/>
                  </a:moveTo>
                </a:path>
              </a:pathLst>
            </a:custGeom>
            <a:solidFill>
              <a:srgbClr val="808080"/>
            </a:solidFill>
            <a:ln w="508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86" name="Rectangle 10"/>
            <p:cNvSpPr>
              <a:spLocks/>
            </p:cNvSpPr>
            <p:nvPr/>
          </p:nvSpPr>
          <p:spPr bwMode="auto">
            <a:xfrm>
              <a:off x="122" y="656"/>
              <a:ext cx="340" cy="232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38100" tIns="38100" rIns="38100" bIns="38100" anchor="ctr">
              <a:prstTxWarp prst="textNoShape">
                <a:avLst/>
              </a:prstTxWarp>
              <a:spAutoFit/>
            </a:bodyPr>
            <a:lstStyle/>
            <a:p>
              <a:r>
                <a:rPr lang="en-US" sz="2000">
                  <a:solidFill>
                    <a:srgbClr val="FFFFFF"/>
                  </a:solidFill>
                  <a:latin typeface="Arial Narrow" charset="0"/>
                  <a:ea typeface="Arial Narrow" charset="0"/>
                  <a:cs typeface="Arial Narrow" charset="0"/>
                  <a:sym typeface="Arial Narrow" charset="0"/>
                </a:rPr>
                <a:t>160x</a:t>
              </a:r>
            </a:p>
          </p:txBody>
        </p:sp>
      </p:grpSp>
      <p:sp>
        <p:nvSpPr>
          <p:cNvPr id="24587" name="Rectangle 11"/>
          <p:cNvSpPr>
            <a:spLocks/>
          </p:cNvSpPr>
          <p:nvPr/>
        </p:nvSpPr>
        <p:spPr bwMode="auto">
          <a:xfrm>
            <a:off x="1717675" y="4375150"/>
            <a:ext cx="1868488" cy="495300"/>
          </a:xfrm>
          <a:prstGeom prst="rect">
            <a:avLst/>
          </a:prstGeom>
          <a:noFill/>
          <a:ln w="508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5F5F5F"/>
                </a:solidFill>
                <a:latin typeface="Arial Black" charset="0"/>
                <a:ea typeface="Arial Black" charset="0"/>
                <a:cs typeface="Arial Black" charset="0"/>
                <a:sym typeface="Arial Black" charset="0"/>
              </a:rPr>
              <a:t>Triple loop</a:t>
            </a:r>
          </a:p>
        </p:txBody>
      </p:sp>
      <p:sp>
        <p:nvSpPr>
          <p:cNvPr id="24588" name="Rectangle 12"/>
          <p:cNvSpPr>
            <a:spLocks/>
          </p:cNvSpPr>
          <p:nvPr/>
        </p:nvSpPr>
        <p:spPr bwMode="auto">
          <a:xfrm>
            <a:off x="5191125" y="2405063"/>
            <a:ext cx="3416300" cy="495300"/>
          </a:xfrm>
          <a:prstGeom prst="rect">
            <a:avLst/>
          </a:prstGeom>
          <a:noFill/>
          <a:ln w="508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>
            <a:prstTxWarp prst="textNoShape">
              <a:avLst/>
            </a:prstTxWarp>
          </a:bodyPr>
          <a:lstStyle/>
          <a:p>
            <a:r>
              <a:rPr lang="en-US" sz="2400">
                <a:solidFill>
                  <a:srgbClr val="C00000"/>
                </a:solidFill>
                <a:latin typeface="Arial Black" charset="0"/>
                <a:ea typeface="Arial Black" charset="0"/>
                <a:cs typeface="Arial Black" charset="0"/>
                <a:sym typeface="Arial Black" charset="0"/>
              </a:rPr>
              <a:t>Best code (K. Goto)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2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Overview</a:t>
            </a:r>
            <a:endParaRPr lang="en-US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Course theme</a:t>
            </a:r>
          </a:p>
          <a:p>
            <a:r>
              <a:rPr lang="en-US" smtClean="0"/>
              <a:t>Five realities</a:t>
            </a:r>
          </a:p>
          <a:p>
            <a:r>
              <a:rPr lang="en-US" smtClean="0"/>
              <a:t>How the course fits into the CS/ECE curriculum</a:t>
            </a:r>
          </a:p>
          <a:p>
            <a:r>
              <a:rPr lang="en-US" smtClean="0"/>
              <a:t>Logistics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602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MMM Plot: Analysis</a:t>
            </a:r>
          </a:p>
        </p:txBody>
      </p:sp>
      <p:graphicFrame>
        <p:nvGraphicFramePr>
          <p:cNvPr id="25604" name="Object 4"/>
          <p:cNvGraphicFramePr>
            <a:graphicFrameLocks/>
          </p:cNvGraphicFramePr>
          <p:nvPr/>
        </p:nvGraphicFramePr>
        <p:xfrm>
          <a:off x="227013" y="1397000"/>
          <a:ext cx="8496300" cy="4394200"/>
        </p:xfrm>
        <a:graphic>
          <a:graphicData uri="http://schemas.openxmlformats.org/presentationml/2006/ole">
            <p:oleObj spid="_x0000_s25604" name="Chart" r:id="rId3" imgW="11936508" imgH="6173239" progId="MSGraph.Chart.8">
              <p:embed/>
            </p:oleObj>
          </a:graphicData>
        </a:graphic>
      </p:graphicFrame>
      <p:grpSp>
        <p:nvGrpSpPr>
          <p:cNvPr id="25605" name="Group 5"/>
          <p:cNvGrpSpPr>
            <a:grpSpLocks/>
          </p:cNvGrpSpPr>
          <p:nvPr/>
        </p:nvGrpSpPr>
        <p:grpSpPr bwMode="auto">
          <a:xfrm>
            <a:off x="492125" y="1227138"/>
            <a:ext cx="6934200" cy="1308100"/>
            <a:chOff x="0" y="0"/>
            <a:chExt cx="4368" cy="824"/>
          </a:xfrm>
        </p:grpSpPr>
        <p:sp>
          <p:nvSpPr>
            <p:cNvPr id="25606" name="Rectangle 6"/>
            <p:cNvSpPr>
              <a:spLocks/>
            </p:cNvSpPr>
            <p:nvPr/>
          </p:nvSpPr>
          <p:spPr bwMode="auto">
            <a:xfrm>
              <a:off x="0" y="0"/>
              <a:ext cx="4368" cy="824"/>
            </a:xfrm>
            <a:prstGeom prst="rect">
              <a:avLst/>
            </a:prstGeom>
            <a:noFill/>
            <a:ln w="9525" cap="flat">
              <a:noFill/>
              <a:round/>
              <a:headEnd type="none" w="med" len="med"/>
              <a:tailEnd type="none" w="med" len="med"/>
            </a:ln>
          </p:spPr>
          <p:txBody>
            <a:bodyPr lIns="12700" tIns="12700" rIns="12700" bIns="12700">
              <a:prstTxWarp prst="textNoShape">
                <a:avLst/>
              </a:prstTxWarp>
            </a:bodyPr>
            <a:lstStyle/>
            <a:p>
              <a:pPr algn="l"/>
              <a:r>
                <a:rPr lang="en-US" sz="1800" b="1">
                  <a:solidFill>
                    <a:schemeClr val="tx1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rPr>
                <a:t>Matrix-Matrix Multiplication (MMM) on 2 x Core 2 Duo 3 GHz</a:t>
              </a:r>
              <a:endParaRPr lang="en-US" sz="1600" b="1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endParaRPr>
            </a:p>
            <a:p>
              <a:pPr algn="l"/>
              <a:r>
                <a:rPr lang="en-US" sz="1600" b="1">
                  <a:solidFill>
                    <a:srgbClr val="5F5F5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rPr>
                <a:t>Gflop/s</a:t>
              </a:r>
            </a:p>
          </p:txBody>
        </p:sp>
      </p:grpSp>
      <p:sp>
        <p:nvSpPr>
          <p:cNvPr id="25607" name="Rectangle 7"/>
          <p:cNvSpPr>
            <a:spLocks/>
          </p:cNvSpPr>
          <p:nvPr/>
        </p:nvSpPr>
        <p:spPr bwMode="auto">
          <a:xfrm>
            <a:off x="3089275" y="4870450"/>
            <a:ext cx="4360863" cy="292100"/>
          </a:xfrm>
          <a:prstGeom prst="rect">
            <a:avLst/>
          </a:prstGeom>
          <a:noFill/>
          <a:ln w="508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>
              <a:spcBef>
                <a:spcPts val="325"/>
              </a:spcBef>
            </a:pPr>
            <a:r>
              <a:rPr lang="en-US" sz="1400">
                <a:solidFill>
                  <a:srgbClr val="5F5F5F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Memory hierarchy and other optimizations: 20x</a:t>
            </a:r>
          </a:p>
        </p:txBody>
      </p:sp>
      <p:sp>
        <p:nvSpPr>
          <p:cNvPr id="25608" name="Rectangle 8"/>
          <p:cNvSpPr>
            <a:spLocks/>
          </p:cNvSpPr>
          <p:nvPr/>
        </p:nvSpPr>
        <p:spPr bwMode="auto">
          <a:xfrm>
            <a:off x="3327400" y="4422775"/>
            <a:ext cx="2706688" cy="355600"/>
          </a:xfrm>
          <a:prstGeom prst="rect">
            <a:avLst/>
          </a:prstGeom>
          <a:noFill/>
          <a:ln w="508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>
              <a:spcBef>
                <a:spcPts val="425"/>
              </a:spcBef>
            </a:pPr>
            <a:r>
              <a:rPr lang="en-US" sz="1800">
                <a:solidFill>
                  <a:srgbClr val="EA6966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Vector instructions: 4x</a:t>
            </a:r>
          </a:p>
        </p:txBody>
      </p:sp>
      <p:sp>
        <p:nvSpPr>
          <p:cNvPr id="25609" name="Rectangle 9"/>
          <p:cNvSpPr>
            <a:spLocks/>
          </p:cNvSpPr>
          <p:nvPr/>
        </p:nvSpPr>
        <p:spPr bwMode="auto">
          <a:xfrm>
            <a:off x="1995488" y="3135313"/>
            <a:ext cx="2395537" cy="355600"/>
          </a:xfrm>
          <a:prstGeom prst="rect">
            <a:avLst/>
          </a:prstGeom>
          <a:noFill/>
          <a:ln w="508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>
              <a:spcBef>
                <a:spcPts val="425"/>
              </a:spcBef>
            </a:pPr>
            <a:r>
              <a:rPr lang="en-US" sz="1800">
                <a:solidFill>
                  <a:srgbClr val="CC0000"/>
                </a:solidFill>
                <a:latin typeface="Verdana" charset="0"/>
                <a:ea typeface="Verdana" charset="0"/>
                <a:cs typeface="Verdana" charset="0"/>
                <a:sym typeface="Verdana" charset="0"/>
              </a:rPr>
              <a:t>Multiple threads: 4x</a:t>
            </a:r>
          </a:p>
        </p:txBody>
      </p:sp>
      <p:sp>
        <p:nvSpPr>
          <p:cNvPr id="25610" name="Rectangle 10"/>
          <p:cNvSpPr>
            <a:spLocks/>
          </p:cNvSpPr>
          <p:nvPr/>
        </p:nvSpPr>
        <p:spPr bwMode="auto">
          <a:xfrm>
            <a:off x="611188" y="5715000"/>
            <a:ext cx="8242300" cy="1054100"/>
          </a:xfrm>
          <a:prstGeom prst="rect">
            <a:avLst/>
          </a:prstGeom>
          <a:noFill/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>
            <a:prstTxWarp prst="textNoShape">
              <a:avLst/>
            </a:prstTxWarp>
          </a:bodyPr>
          <a:lstStyle/>
          <a:p>
            <a:pPr marL="304800" indent="-304800" algn="l">
              <a:spcBef>
                <a:spcPts val="475"/>
              </a:spcBef>
              <a:buClr>
                <a:srgbClr val="990000"/>
              </a:buClr>
              <a:buSzPct val="60000"/>
              <a:buFont typeface="Wingdings 2" charset="2"/>
              <a:buChar char="¢"/>
            </a:pPr>
            <a:r>
              <a:rPr lang="en-US" sz="20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Reason for 20x: Blocking or tiling, loop unrolling, array </a:t>
            </a:r>
            <a:r>
              <a:rPr lang="en-US" sz="2000" dirty="0" err="1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scalarization</a:t>
            </a:r>
            <a:r>
              <a:rPr lang="en-US" sz="20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, instruction scheduling, search to find best choice</a:t>
            </a:r>
            <a:endParaRPr lang="en-US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marL="304800" indent="-304800" algn="l">
              <a:spcBef>
                <a:spcPts val="475"/>
              </a:spcBef>
              <a:buClr>
                <a:srgbClr val="990000"/>
              </a:buClr>
              <a:buSzPct val="60000"/>
              <a:buFont typeface="Wingdings 2" charset="2"/>
              <a:buChar char="¢"/>
            </a:pPr>
            <a:r>
              <a:rPr lang="en-US" sz="2000" dirty="0">
                <a:solidFill>
                  <a:srgbClr val="C00000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Effect:</a:t>
            </a:r>
            <a:r>
              <a:rPr lang="en-US" sz="2000" dirty="0" smtClean="0">
                <a:solidFill>
                  <a:srgbClr val="C00000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 fewer </a:t>
            </a:r>
            <a:r>
              <a:rPr lang="en-US" sz="2000" dirty="0">
                <a:solidFill>
                  <a:srgbClr val="C00000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register spills,</a:t>
            </a:r>
            <a:r>
              <a:rPr lang="en-US" sz="2000" dirty="0" smtClean="0">
                <a:solidFill>
                  <a:srgbClr val="C00000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  </a:t>
            </a:r>
            <a:r>
              <a:rPr lang="en-US" sz="2000" dirty="0">
                <a:solidFill>
                  <a:srgbClr val="C00000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L1/L2 cache misses,</a:t>
            </a:r>
            <a:r>
              <a:rPr lang="en-US" sz="2000" dirty="0" smtClean="0">
                <a:solidFill>
                  <a:srgbClr val="C00000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 and TLB </a:t>
            </a:r>
            <a:r>
              <a:rPr lang="en-US" sz="2000" dirty="0">
                <a:solidFill>
                  <a:srgbClr val="C00000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misses</a:t>
            </a: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626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254000"/>
            <a:ext cx="8382000" cy="1168400"/>
          </a:xfrm>
          <a:ln/>
        </p:spPr>
        <p:txBody>
          <a:bodyPr/>
          <a:lstStyle/>
          <a:p>
            <a:pPr marL="119063" indent="-119063"/>
            <a:r>
              <a:rPr lang="en-US"/>
              <a:t>Great Reality #5:</a:t>
            </a:r>
            <a:br>
              <a:rPr lang="en-US"/>
            </a:br>
            <a:r>
              <a:rPr lang="en-US"/>
              <a:t>Computers do more than execute programs</a:t>
            </a:r>
          </a:p>
        </p:txBody>
      </p:sp>
      <p:sp>
        <p:nvSpPr>
          <p:cNvPr id="2662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600200"/>
            <a:ext cx="8382000" cy="5232400"/>
          </a:xfrm>
          <a:ln/>
        </p:spPr>
        <p:txBody>
          <a:bodyPr/>
          <a:lstStyle/>
          <a:p>
            <a:r>
              <a:rPr lang="en-US"/>
              <a:t>They need to get data in and out</a:t>
            </a:r>
          </a:p>
          <a:p>
            <a:pPr marL="552450" lvl="1"/>
            <a:r>
              <a:rPr lang="en-US"/>
              <a:t>I/O system critical to program reliability and performance</a:t>
            </a:r>
          </a:p>
          <a:p>
            <a:endParaRPr lang="en-US"/>
          </a:p>
          <a:p>
            <a:r>
              <a:rPr lang="en-US"/>
              <a:t>They communicate with each other over networks</a:t>
            </a:r>
          </a:p>
          <a:p>
            <a:pPr marL="552450" lvl="1"/>
            <a:r>
              <a:rPr lang="en-US"/>
              <a:t>Many system-level issues arise in presence of network</a:t>
            </a:r>
          </a:p>
          <a:p>
            <a:pPr marL="838200" lvl="2"/>
            <a:r>
              <a:rPr lang="en-US"/>
              <a:t>Concurrent operations by autonomous processes</a:t>
            </a:r>
          </a:p>
          <a:p>
            <a:pPr marL="838200" lvl="2"/>
            <a:r>
              <a:rPr lang="en-US"/>
              <a:t>Coping with unreliable media</a:t>
            </a:r>
          </a:p>
          <a:p>
            <a:pPr marL="838200" lvl="2"/>
            <a:r>
              <a:rPr lang="en-US"/>
              <a:t>Cross platform compatibility</a:t>
            </a:r>
          </a:p>
          <a:p>
            <a:pPr marL="838200" lvl="2"/>
            <a:r>
              <a:rPr lang="en-US"/>
              <a:t>Complex performance issues</a:t>
            </a: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50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Role within CS/ECE Curriculum</a:t>
            </a:r>
          </a:p>
        </p:txBody>
      </p:sp>
      <p:sp>
        <p:nvSpPr>
          <p:cNvPr id="27652" name="Rectangle 4"/>
          <p:cNvSpPr>
            <a:spLocks/>
          </p:cNvSpPr>
          <p:nvPr/>
        </p:nvSpPr>
        <p:spPr bwMode="auto">
          <a:xfrm>
            <a:off x="2332038" y="2054225"/>
            <a:ext cx="793750" cy="685800"/>
          </a:xfrm>
          <a:prstGeom prst="rect">
            <a:avLst/>
          </a:prstGeom>
          <a:solidFill>
            <a:srgbClr val="FFFF99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wrap="none" lIns="0" tIns="0" rIns="0" bIns="0" anchor="ctr">
            <a:prstTxWarp prst="textNoShape">
              <a:avLst/>
            </a:prstTxWarp>
          </a:bodyPr>
          <a:lstStyle/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CS 410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Operating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Systems</a:t>
            </a:r>
          </a:p>
        </p:txBody>
      </p:sp>
      <p:sp>
        <p:nvSpPr>
          <p:cNvPr id="27653" name="Rectangle 5"/>
          <p:cNvSpPr>
            <a:spLocks/>
          </p:cNvSpPr>
          <p:nvPr/>
        </p:nvSpPr>
        <p:spPr bwMode="auto">
          <a:xfrm>
            <a:off x="3475038" y="2060575"/>
            <a:ext cx="798512" cy="673100"/>
          </a:xfrm>
          <a:prstGeom prst="rect">
            <a:avLst/>
          </a:prstGeom>
          <a:solidFill>
            <a:srgbClr val="FFFF99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wrap="none" lIns="0" tIns="0" rIns="0" bIns="0" anchor="ctr">
            <a:prstTxWarp prst="textNoShape">
              <a:avLst/>
            </a:prstTxWarp>
          </a:bodyPr>
          <a:lstStyle/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CS 411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Compilers</a:t>
            </a:r>
          </a:p>
        </p:txBody>
      </p:sp>
      <p:sp>
        <p:nvSpPr>
          <p:cNvPr id="27654" name="Line 6"/>
          <p:cNvSpPr>
            <a:spLocks noChangeShapeType="1"/>
          </p:cNvSpPr>
          <p:nvPr/>
        </p:nvSpPr>
        <p:spPr bwMode="auto">
          <a:xfrm>
            <a:off x="1828800" y="2733675"/>
            <a:ext cx="2071688" cy="1349375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55" name="Line 7"/>
          <p:cNvSpPr>
            <a:spLocks noChangeShapeType="1"/>
          </p:cNvSpPr>
          <p:nvPr/>
        </p:nvSpPr>
        <p:spPr bwMode="auto">
          <a:xfrm>
            <a:off x="2973388" y="2736850"/>
            <a:ext cx="927100" cy="114935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56" name="Rectangle 8"/>
          <p:cNvSpPr>
            <a:spLocks/>
          </p:cNvSpPr>
          <p:nvPr/>
        </p:nvSpPr>
        <p:spPr bwMode="auto">
          <a:xfrm>
            <a:off x="2925763" y="2895600"/>
            <a:ext cx="1009650" cy="5080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Processes</a:t>
            </a:r>
          </a:p>
          <a:p>
            <a:pPr algn="l"/>
            <a:r>
              <a:rPr lang="en-US" sz="1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Mem. Mgmt</a:t>
            </a:r>
          </a:p>
        </p:txBody>
      </p:sp>
      <p:sp>
        <p:nvSpPr>
          <p:cNvPr id="27657" name="Line 9"/>
          <p:cNvSpPr>
            <a:spLocks noChangeShapeType="1"/>
          </p:cNvSpPr>
          <p:nvPr/>
        </p:nvSpPr>
        <p:spPr bwMode="auto">
          <a:xfrm>
            <a:off x="4114800" y="2733675"/>
            <a:ext cx="76200" cy="1158875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58" name="Rectangle 10"/>
          <p:cNvSpPr>
            <a:spLocks/>
          </p:cNvSpPr>
          <p:nvPr/>
        </p:nvSpPr>
        <p:spPr bwMode="auto">
          <a:xfrm>
            <a:off x="1189038" y="2060575"/>
            <a:ext cx="766762" cy="673100"/>
          </a:xfrm>
          <a:prstGeom prst="rect">
            <a:avLst/>
          </a:prstGeom>
          <a:solidFill>
            <a:srgbClr val="FFFF99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wrap="none" lIns="0" tIns="0" rIns="0" bIns="0" anchor="ctr">
            <a:prstTxWarp prst="textNoShape">
              <a:avLst/>
            </a:prstTxWarp>
          </a:bodyPr>
          <a:lstStyle/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CS 441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Networks</a:t>
            </a:r>
          </a:p>
        </p:txBody>
      </p:sp>
      <p:sp>
        <p:nvSpPr>
          <p:cNvPr id="27659" name="Rectangle 11"/>
          <p:cNvSpPr>
            <a:spLocks/>
          </p:cNvSpPr>
          <p:nvPr/>
        </p:nvSpPr>
        <p:spPr bwMode="auto">
          <a:xfrm>
            <a:off x="1981200" y="2895600"/>
            <a:ext cx="777875" cy="5080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Network</a:t>
            </a:r>
          </a:p>
          <a:p>
            <a:pPr algn="l"/>
            <a:r>
              <a:rPr lang="en-US" sz="1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Protocols</a:t>
            </a:r>
          </a:p>
        </p:txBody>
      </p:sp>
      <p:sp>
        <p:nvSpPr>
          <p:cNvPr id="27660" name="Rectangle 12"/>
          <p:cNvSpPr>
            <a:spLocks/>
          </p:cNvSpPr>
          <p:nvPr/>
        </p:nvSpPr>
        <p:spPr bwMode="auto">
          <a:xfrm>
            <a:off x="5761038" y="2060575"/>
            <a:ext cx="969962" cy="673100"/>
          </a:xfrm>
          <a:prstGeom prst="rect">
            <a:avLst/>
          </a:prstGeom>
          <a:solidFill>
            <a:srgbClr val="CDF1C5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wrap="none" lIns="0" tIns="0" rIns="0" bIns="0" anchor="ctr">
            <a:prstTxWarp prst="textNoShape">
              <a:avLst/>
            </a:prstTxWarp>
          </a:bodyPr>
          <a:lstStyle/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ECE 447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Architecture</a:t>
            </a:r>
          </a:p>
        </p:txBody>
      </p:sp>
      <p:sp>
        <p:nvSpPr>
          <p:cNvPr id="27661" name="Rectangle 13"/>
          <p:cNvSpPr>
            <a:spLocks/>
          </p:cNvSpPr>
          <p:nvPr/>
        </p:nvSpPr>
        <p:spPr bwMode="auto">
          <a:xfrm>
            <a:off x="6904038" y="2057400"/>
            <a:ext cx="855662" cy="673100"/>
          </a:xfrm>
          <a:prstGeom prst="rect">
            <a:avLst/>
          </a:prstGeom>
          <a:solidFill>
            <a:srgbClr val="CDF1C5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wrap="none" lIns="0" tIns="0" rIns="0" bIns="0" anchor="ctr">
            <a:prstTxWarp prst="textNoShape">
              <a:avLst/>
            </a:prstTxWarp>
          </a:bodyPr>
          <a:lstStyle/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ECE 349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Embedded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Systems</a:t>
            </a:r>
          </a:p>
        </p:txBody>
      </p:sp>
      <p:sp>
        <p:nvSpPr>
          <p:cNvPr id="27662" name="Rectangle 14"/>
          <p:cNvSpPr>
            <a:spLocks/>
          </p:cNvSpPr>
          <p:nvPr/>
        </p:nvSpPr>
        <p:spPr bwMode="auto">
          <a:xfrm>
            <a:off x="2205038" y="1254125"/>
            <a:ext cx="1035050" cy="685800"/>
          </a:xfrm>
          <a:prstGeom prst="rect">
            <a:avLst/>
          </a:prstGeom>
          <a:solidFill>
            <a:srgbClr val="FFFF99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wrap="none" lIns="0" tIns="0" rIns="0" bIns="0" anchor="ctr">
            <a:prstTxWarp prst="textNoShape">
              <a:avLst/>
            </a:prstTxWarp>
          </a:bodyPr>
          <a:lstStyle/>
          <a:p>
            <a:r>
              <a:rPr lang="en-US" sz="14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CS 412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OS Practicum</a:t>
            </a:r>
          </a:p>
        </p:txBody>
      </p:sp>
      <p:sp>
        <p:nvSpPr>
          <p:cNvPr id="27663" name="Rectangle 15"/>
          <p:cNvSpPr>
            <a:spLocks/>
          </p:cNvSpPr>
          <p:nvPr/>
        </p:nvSpPr>
        <p:spPr bwMode="auto">
          <a:xfrm>
            <a:off x="3906838" y="5715000"/>
            <a:ext cx="1382712" cy="673100"/>
          </a:xfrm>
          <a:prstGeom prst="rect">
            <a:avLst/>
          </a:prstGeom>
          <a:solidFill>
            <a:srgbClr val="F2F2F2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wrap="none" lIns="38100" tIns="38100" rIns="38100" bIns="38100" anchor="ctr">
            <a:prstTxWarp prst="textNoShape">
              <a:avLst/>
            </a:prstTxWarp>
          </a:bodyPr>
          <a:lstStyle/>
          <a:p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CS 123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 Programming</a:t>
            </a:r>
          </a:p>
        </p:txBody>
      </p:sp>
      <p:sp>
        <p:nvSpPr>
          <p:cNvPr id="27664" name="Rectangle 16"/>
          <p:cNvSpPr>
            <a:spLocks/>
          </p:cNvSpPr>
          <p:nvPr/>
        </p:nvSpPr>
        <p:spPr bwMode="auto">
          <a:xfrm>
            <a:off x="46038" y="2060575"/>
            <a:ext cx="817562" cy="673100"/>
          </a:xfrm>
          <a:prstGeom prst="rect">
            <a:avLst/>
          </a:prstGeom>
          <a:solidFill>
            <a:srgbClr val="FFFF99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wrap="none" lIns="0" tIns="0" rIns="0" bIns="0" anchor="ctr">
            <a:prstTxWarp prst="textNoShape">
              <a:avLst/>
            </a:prstTxWarp>
          </a:bodyPr>
          <a:lstStyle/>
          <a:p>
            <a:r>
              <a:rPr lang="en-US" sz="14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CS 415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4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Databases</a:t>
            </a:r>
          </a:p>
        </p:txBody>
      </p:sp>
      <p:sp>
        <p:nvSpPr>
          <p:cNvPr id="27665" name="Line 17"/>
          <p:cNvSpPr>
            <a:spLocks noChangeShapeType="1"/>
          </p:cNvSpPr>
          <p:nvPr/>
        </p:nvSpPr>
        <p:spPr bwMode="auto">
          <a:xfrm>
            <a:off x="762000" y="2743200"/>
            <a:ext cx="3138488" cy="15240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66" name="Rectangle 18"/>
          <p:cNvSpPr>
            <a:spLocks/>
          </p:cNvSpPr>
          <p:nvPr/>
        </p:nvSpPr>
        <p:spPr bwMode="auto">
          <a:xfrm>
            <a:off x="609600" y="2984500"/>
            <a:ext cx="1241425" cy="5080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Data Reps.</a:t>
            </a:r>
          </a:p>
          <a:p>
            <a:pPr algn="l"/>
            <a:r>
              <a:rPr lang="en-US" sz="1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Memory Model</a:t>
            </a:r>
          </a:p>
        </p:txBody>
      </p:sp>
      <p:sp>
        <p:nvSpPr>
          <p:cNvPr id="27667" name="Rectangle 19"/>
          <p:cNvSpPr>
            <a:spLocks/>
          </p:cNvSpPr>
          <p:nvPr/>
        </p:nvSpPr>
        <p:spPr bwMode="auto">
          <a:xfrm>
            <a:off x="4618038" y="2060575"/>
            <a:ext cx="1020762" cy="673100"/>
          </a:xfrm>
          <a:prstGeom prst="rect">
            <a:avLst/>
          </a:prstGeom>
          <a:solidFill>
            <a:srgbClr val="CDF1C5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wrap="none" lIns="0" tIns="0" rIns="0" bIns="0" anchor="ctr">
            <a:prstTxWarp prst="textNoShape">
              <a:avLst/>
            </a:prstTxWarp>
          </a:bodyPr>
          <a:lstStyle/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ECE 340</a:t>
            </a: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Digital</a:t>
            </a: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Computation</a:t>
            </a:r>
          </a:p>
        </p:txBody>
      </p:sp>
      <p:sp>
        <p:nvSpPr>
          <p:cNvPr id="27668" name="Line 20"/>
          <p:cNvSpPr>
            <a:spLocks noChangeShapeType="1"/>
          </p:cNvSpPr>
          <p:nvPr/>
        </p:nvSpPr>
        <p:spPr bwMode="auto">
          <a:xfrm flipH="1">
            <a:off x="4541838" y="2736850"/>
            <a:ext cx="714375" cy="11557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69" name="Rectangle 21"/>
          <p:cNvSpPr>
            <a:spLocks/>
          </p:cNvSpPr>
          <p:nvPr/>
        </p:nvSpPr>
        <p:spPr bwMode="auto">
          <a:xfrm>
            <a:off x="3962400" y="2895600"/>
            <a:ext cx="730250" cy="5080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Machine</a:t>
            </a:r>
          </a:p>
          <a:p>
            <a:pPr algn="l"/>
            <a:r>
              <a:rPr lang="en-US" sz="1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Code</a:t>
            </a:r>
          </a:p>
        </p:txBody>
      </p:sp>
      <p:sp>
        <p:nvSpPr>
          <p:cNvPr id="27670" name="Rectangle 22"/>
          <p:cNvSpPr>
            <a:spLocks/>
          </p:cNvSpPr>
          <p:nvPr/>
        </p:nvSpPr>
        <p:spPr bwMode="auto">
          <a:xfrm>
            <a:off x="4724400" y="3122613"/>
            <a:ext cx="871538" cy="2921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Arithmetic</a:t>
            </a:r>
          </a:p>
        </p:txBody>
      </p:sp>
      <p:sp>
        <p:nvSpPr>
          <p:cNvPr id="27671" name="Rectangle 23"/>
          <p:cNvSpPr>
            <a:spLocks/>
          </p:cNvSpPr>
          <p:nvPr/>
        </p:nvSpPr>
        <p:spPr bwMode="auto">
          <a:xfrm>
            <a:off x="8047038" y="2057400"/>
            <a:ext cx="938212" cy="673100"/>
          </a:xfrm>
          <a:prstGeom prst="rect">
            <a:avLst/>
          </a:prstGeom>
          <a:solidFill>
            <a:srgbClr val="CDF1C5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wrap="none" lIns="0" tIns="0" rIns="0" bIns="0" anchor="ctr">
            <a:prstTxWarp prst="textNoShape">
              <a:avLst/>
            </a:prstTxWarp>
          </a:bodyPr>
          <a:lstStyle/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ECE 348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Embedded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System Eng.</a:t>
            </a:r>
          </a:p>
        </p:txBody>
      </p:sp>
      <p:sp>
        <p:nvSpPr>
          <p:cNvPr id="27672" name="Rectangle 24"/>
          <p:cNvSpPr>
            <a:spLocks/>
          </p:cNvSpPr>
          <p:nvPr/>
        </p:nvSpPr>
        <p:spPr bwMode="auto">
          <a:xfrm>
            <a:off x="5334000" y="4343400"/>
            <a:ext cx="3898900" cy="990600"/>
          </a:xfrm>
          <a:prstGeom prst="rect">
            <a:avLst/>
          </a:prstGeom>
          <a:noFill/>
          <a:ln w="12700" cap="rnd">
            <a:noFill/>
            <a:round/>
            <a:headEnd type="none" w="med" len="med"/>
            <a:tailEnd type="none" w="med" len="med"/>
          </a:ln>
        </p:spPr>
        <p:txBody>
          <a:bodyPr lIns="38100" tIns="38100" rIns="38100" bIns="38100">
            <a:prstTxWarp prst="textNoShape">
              <a:avLst/>
            </a:prstTxWarp>
          </a:bodyPr>
          <a:lstStyle/>
          <a:p>
            <a:pPr algn="l">
              <a:spcBef>
                <a:spcPts val="475"/>
              </a:spcBef>
            </a:pPr>
            <a:r>
              <a:rPr lang="en-US" sz="2000">
                <a:solidFill>
                  <a:srgbClr val="C00000"/>
                </a:solidFill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Foundation of Computer Systems</a:t>
            </a:r>
            <a:br>
              <a:rPr lang="en-US" sz="2000">
                <a:solidFill>
                  <a:srgbClr val="C00000"/>
                </a:solidFill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</a:br>
            <a:r>
              <a:rPr lang="en-US" sz="2000">
                <a:solidFill>
                  <a:srgbClr val="C00000"/>
                </a:solidFill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Underlying principles for hardware, </a:t>
            </a:r>
            <a:br>
              <a:rPr lang="en-US" sz="2000">
                <a:solidFill>
                  <a:srgbClr val="C00000"/>
                </a:solidFill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</a:br>
            <a:r>
              <a:rPr lang="en-US" sz="2000">
                <a:solidFill>
                  <a:srgbClr val="C00000"/>
                </a:solidFill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software, and networking</a:t>
            </a:r>
          </a:p>
        </p:txBody>
      </p:sp>
      <p:sp>
        <p:nvSpPr>
          <p:cNvPr id="27673" name="Line 25"/>
          <p:cNvSpPr>
            <a:spLocks noChangeShapeType="1"/>
          </p:cNvSpPr>
          <p:nvPr/>
        </p:nvSpPr>
        <p:spPr bwMode="auto">
          <a:xfrm flipH="1">
            <a:off x="5051425" y="2730500"/>
            <a:ext cx="1273175" cy="11684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74" name="Line 26"/>
          <p:cNvSpPr>
            <a:spLocks noChangeShapeType="1"/>
          </p:cNvSpPr>
          <p:nvPr/>
        </p:nvSpPr>
        <p:spPr bwMode="auto">
          <a:xfrm flipH="1">
            <a:off x="5335588" y="2730500"/>
            <a:ext cx="2132012" cy="135255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75" name="Line 27"/>
          <p:cNvSpPr>
            <a:spLocks noChangeShapeType="1"/>
          </p:cNvSpPr>
          <p:nvPr/>
        </p:nvSpPr>
        <p:spPr bwMode="auto">
          <a:xfrm flipH="1">
            <a:off x="5341938" y="2743200"/>
            <a:ext cx="3190875" cy="15240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76" name="Rectangle 28"/>
          <p:cNvSpPr>
            <a:spLocks/>
          </p:cNvSpPr>
          <p:nvPr/>
        </p:nvSpPr>
        <p:spPr bwMode="auto">
          <a:xfrm>
            <a:off x="5843588" y="3048000"/>
            <a:ext cx="1328737" cy="5080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Execution Model</a:t>
            </a:r>
          </a:p>
          <a:p>
            <a:pPr algn="l"/>
            <a:r>
              <a:rPr lang="en-US" sz="140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Memory System</a:t>
            </a:r>
          </a:p>
        </p:txBody>
      </p:sp>
      <p:sp>
        <p:nvSpPr>
          <p:cNvPr id="27677" name="Line 29"/>
          <p:cNvSpPr>
            <a:spLocks noChangeShapeType="1"/>
          </p:cNvSpPr>
          <p:nvPr/>
        </p:nvSpPr>
        <p:spPr bwMode="auto">
          <a:xfrm>
            <a:off x="4624388" y="4786313"/>
            <a:ext cx="0" cy="928687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678" name="Rectangle 30"/>
          <p:cNvSpPr>
            <a:spLocks/>
          </p:cNvSpPr>
          <p:nvPr/>
        </p:nvSpPr>
        <p:spPr bwMode="auto">
          <a:xfrm>
            <a:off x="3833813" y="3775075"/>
            <a:ext cx="1485900" cy="1003300"/>
          </a:xfrm>
          <a:prstGeom prst="rect">
            <a:avLst/>
          </a:prstGeom>
          <a:solidFill>
            <a:srgbClr val="C00000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lIns="0" tIns="0" rIns="0" bIns="0" anchor="ctr">
            <a:prstTxWarp prst="textNoShape">
              <a:avLst/>
            </a:prstTxWarp>
          </a:bodyPr>
          <a:lstStyle/>
          <a:p>
            <a:r>
              <a:rPr lang="en-US" sz="2800">
                <a:solidFill>
                  <a:srgbClr val="FFFFFF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CS 213</a:t>
            </a:r>
            <a:endParaRPr lang="en-US" sz="240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r>
              <a:rPr lang="en-US" sz="2800">
                <a:solidFill>
                  <a:srgbClr val="FFFFFF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ECE 243</a:t>
            </a:r>
          </a:p>
        </p:txBody>
      </p:sp>
      <p:sp>
        <p:nvSpPr>
          <p:cNvPr id="27679" name="Rectangle 31"/>
          <p:cNvSpPr>
            <a:spLocks/>
          </p:cNvSpPr>
          <p:nvPr/>
        </p:nvSpPr>
        <p:spPr bwMode="auto">
          <a:xfrm>
            <a:off x="6807200" y="1244600"/>
            <a:ext cx="1041400" cy="685800"/>
          </a:xfrm>
          <a:prstGeom prst="rect">
            <a:avLst/>
          </a:prstGeom>
          <a:solidFill>
            <a:srgbClr val="CDF1C5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12700" dist="25399" dir="2700000" algn="ctr" rotWithShape="0">
              <a:schemeClr val="bg2">
                <a:alpha val="74998"/>
              </a:schemeClr>
            </a:outerShdw>
          </a:effectLst>
        </p:spPr>
        <p:txBody>
          <a:bodyPr lIns="0" tIns="0" rIns="0" bIns="0" anchor="ctr">
            <a:prstTxWarp prst="textNoShape">
              <a:avLst/>
            </a:prstTxWarp>
          </a:bodyPr>
          <a:lstStyle/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ECE 545/549</a:t>
            </a:r>
          </a:p>
          <a:p>
            <a:r>
              <a:rPr lang="en-US" sz="14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Capstone</a:t>
            </a: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74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Perspective</a:t>
            </a:r>
            <a:endParaRPr lang="en-US" dirty="0"/>
          </a:p>
        </p:txBody>
      </p:sp>
      <p:sp>
        <p:nvSpPr>
          <p:cNvPr id="28676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Most Systems Courses are Builder-Centric</a:t>
            </a:r>
          </a:p>
          <a:p>
            <a:pPr lvl="1"/>
            <a:r>
              <a:rPr lang="en-US" smtClean="0"/>
              <a:t>Computer Architecture</a:t>
            </a:r>
          </a:p>
          <a:p>
            <a:pPr lvl="2"/>
            <a:r>
              <a:rPr lang="en-US" smtClean="0"/>
              <a:t>Design pipelined processor in Verilog</a:t>
            </a:r>
          </a:p>
          <a:p>
            <a:pPr lvl="1"/>
            <a:r>
              <a:rPr lang="en-US" smtClean="0"/>
              <a:t>Operating Systems</a:t>
            </a:r>
          </a:p>
          <a:p>
            <a:pPr lvl="2"/>
            <a:r>
              <a:rPr lang="en-US" smtClean="0"/>
              <a:t>Implement large portions of operating system</a:t>
            </a:r>
          </a:p>
          <a:p>
            <a:pPr lvl="1"/>
            <a:r>
              <a:rPr lang="en-US" smtClean="0"/>
              <a:t>Compilers</a:t>
            </a:r>
          </a:p>
          <a:p>
            <a:pPr lvl="2"/>
            <a:r>
              <a:rPr lang="en-US" smtClean="0"/>
              <a:t>Write compiler for simple language</a:t>
            </a:r>
          </a:p>
          <a:p>
            <a:pPr lvl="1"/>
            <a:r>
              <a:rPr lang="en-US" smtClean="0"/>
              <a:t>Networking</a:t>
            </a:r>
          </a:p>
          <a:p>
            <a:pPr lvl="2"/>
            <a:r>
              <a:rPr lang="en-US" smtClean="0"/>
              <a:t>Implement and simulate network protocols</a:t>
            </a:r>
            <a:endParaRPr lang="en-US"/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698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Perspective (Cont.)</a:t>
            </a:r>
            <a:endParaRPr lang="en-US"/>
          </a:p>
        </p:txBody>
      </p:sp>
      <p:sp>
        <p:nvSpPr>
          <p:cNvPr id="29700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Our Course is Programmer-Centric</a:t>
            </a:r>
          </a:p>
          <a:p>
            <a:pPr lvl="1"/>
            <a:r>
              <a:rPr lang="en-US" smtClean="0"/>
              <a:t>Purpose is to show how by knowing more about the underlying system, one can be more effective as a programmer</a:t>
            </a:r>
          </a:p>
          <a:p>
            <a:pPr lvl="1"/>
            <a:r>
              <a:rPr lang="en-US" smtClean="0"/>
              <a:t>Enable you to</a:t>
            </a:r>
          </a:p>
          <a:p>
            <a:pPr lvl="2"/>
            <a:r>
              <a:rPr lang="en-US" smtClean="0"/>
              <a:t>Write programs that are more reliable and efficient</a:t>
            </a:r>
          </a:p>
          <a:p>
            <a:pPr lvl="2"/>
            <a:r>
              <a:rPr lang="en-US" smtClean="0"/>
              <a:t>Incorporate features that require hooks into OS</a:t>
            </a:r>
          </a:p>
          <a:p>
            <a:pPr lvl="3"/>
            <a:r>
              <a:rPr lang="en-US" smtClean="0"/>
              <a:t>E.g., concurrency, signal handlers</a:t>
            </a:r>
          </a:p>
          <a:p>
            <a:pPr lvl="1"/>
            <a:r>
              <a:rPr lang="en-US" smtClean="0"/>
              <a:t>Not just a course for dedicated hackers</a:t>
            </a:r>
          </a:p>
          <a:p>
            <a:pPr lvl="2"/>
            <a:r>
              <a:rPr lang="en-US" smtClean="0"/>
              <a:t>We bring out the hidden hacker in everyone</a:t>
            </a:r>
          </a:p>
          <a:p>
            <a:pPr lvl="1"/>
            <a:r>
              <a:rPr lang="en-US" smtClean="0"/>
              <a:t>Cover material in this course that you won’t see elsewhere</a:t>
            </a:r>
            <a:endParaRPr lang="en-US"/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22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254000"/>
            <a:ext cx="8382000" cy="647700"/>
          </a:xfrm>
          <a:ln/>
        </p:spPr>
        <p:txBody>
          <a:bodyPr/>
          <a:lstStyle/>
          <a:p>
            <a:pPr marL="119063" indent="-119063"/>
            <a:r>
              <a:rPr lang="en-US" dirty="0"/>
              <a:t>Teaching staff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895600"/>
            <a:ext cx="1905000" cy="23622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1435100"/>
            <a:ext cx="1828800" cy="22987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050833" y="2197100"/>
            <a:ext cx="3121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Randy Bryant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2667000" y="3810000"/>
            <a:ext cx="3121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 smtClean="0"/>
              <a:t>Dave </a:t>
            </a:r>
            <a:r>
              <a:rPr lang="en-US" sz="2400" dirty="0" err="1" smtClean="0"/>
              <a:t>O’Hallaron</a:t>
            </a:r>
            <a:endParaRPr lang="en-US" sz="2400" dirty="0"/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46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Textbooks</a:t>
            </a:r>
            <a:endParaRPr lang="en-US" dirty="0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Randal E. Bryant and David R. O’Hallaron, </a:t>
            </a:r>
          </a:p>
          <a:p>
            <a:pPr lvl="1"/>
            <a:r>
              <a:rPr lang="en-US" smtClean="0"/>
              <a:t>“Computer Systems: A Programmer’s Perspective, Second Edition” (CS:APP2e), Prentice Hall, 2011</a:t>
            </a:r>
          </a:p>
          <a:p>
            <a:pPr lvl="1"/>
            <a:r>
              <a:rPr lang="en-US" smtClean="0"/>
              <a:t>http://csapp.cs.cmu.edu</a:t>
            </a:r>
          </a:p>
          <a:p>
            <a:pPr lvl="1"/>
            <a:r>
              <a:rPr lang="en-US" smtClean="0"/>
              <a:t>This book really matters for the course!</a:t>
            </a:r>
          </a:p>
          <a:p>
            <a:pPr lvl="2"/>
            <a:r>
              <a:rPr lang="en-US" smtClean="0"/>
              <a:t>How to solve labs</a:t>
            </a:r>
          </a:p>
          <a:p>
            <a:pPr lvl="2"/>
            <a:r>
              <a:rPr lang="en-US" smtClean="0"/>
              <a:t>Practice problems typical of exam problems</a:t>
            </a:r>
          </a:p>
          <a:p>
            <a:endParaRPr lang="en-US" smtClean="0"/>
          </a:p>
          <a:p>
            <a:r>
              <a:rPr lang="en-US" smtClean="0"/>
              <a:t>Brian Kernighan and Dennis Ritchie, </a:t>
            </a:r>
          </a:p>
          <a:p>
            <a:pPr lvl="1"/>
            <a:r>
              <a:rPr lang="en-US" smtClean="0"/>
              <a:t>“The C Programming Language, Second Edition”, Prentice Hall, 1988</a:t>
            </a:r>
            <a:endParaRPr lang="en-US" dirty="0"/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70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Course Components</a:t>
            </a: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Lectures</a:t>
            </a:r>
          </a:p>
          <a:p>
            <a:pPr marL="552450" lvl="1"/>
            <a:r>
              <a:rPr lang="en-US" dirty="0"/>
              <a:t>Higher level concepts</a:t>
            </a:r>
          </a:p>
          <a:p>
            <a:r>
              <a:rPr lang="en-US" dirty="0"/>
              <a:t>Recitations</a:t>
            </a:r>
          </a:p>
          <a:p>
            <a:pPr marL="552450" lvl="1"/>
            <a:r>
              <a:rPr lang="en-US" dirty="0"/>
              <a:t>Applied concepts, important tools and skills for labs, clarification of lectures, exam coverage</a:t>
            </a:r>
          </a:p>
          <a:p>
            <a:r>
              <a:rPr lang="en-US" dirty="0"/>
              <a:t>Labs </a:t>
            </a:r>
            <a:r>
              <a:rPr lang="en-US" dirty="0" smtClean="0"/>
              <a:t>(7)</a:t>
            </a:r>
            <a:endParaRPr lang="en-US" dirty="0"/>
          </a:p>
          <a:p>
            <a:pPr marL="552450" lvl="1"/>
            <a:r>
              <a:rPr lang="en-US" dirty="0"/>
              <a:t>The heart of the </a:t>
            </a:r>
            <a:r>
              <a:rPr lang="en-US" dirty="0" smtClean="0"/>
              <a:t>course</a:t>
            </a:r>
          </a:p>
          <a:p>
            <a:pPr marL="552450" lvl="1"/>
            <a:r>
              <a:rPr lang="en-US" dirty="0" smtClean="0"/>
              <a:t>1-2 weeks </a:t>
            </a:r>
            <a:r>
              <a:rPr lang="en-US" dirty="0"/>
              <a:t>each</a:t>
            </a:r>
          </a:p>
          <a:p>
            <a:pPr marL="552450" lvl="1"/>
            <a:r>
              <a:rPr lang="en-US" dirty="0"/>
              <a:t>Provide in-depth understanding of an aspect of systems</a:t>
            </a:r>
          </a:p>
          <a:p>
            <a:pPr marL="552450" lvl="1"/>
            <a:r>
              <a:rPr lang="en-US" dirty="0"/>
              <a:t>Programming and measurement</a:t>
            </a:r>
          </a:p>
          <a:p>
            <a:r>
              <a:rPr lang="en-US" dirty="0"/>
              <a:t>Exams (2 + final)</a:t>
            </a:r>
          </a:p>
          <a:p>
            <a:pPr marL="552450" lvl="1"/>
            <a:r>
              <a:rPr lang="en-US" dirty="0"/>
              <a:t>Test your understanding of concepts &amp; mathematical principles</a:t>
            </a:r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794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Getting Help	</a:t>
            </a:r>
          </a:p>
        </p:txBody>
      </p:sp>
      <p:sp>
        <p:nvSpPr>
          <p:cNvPr id="33796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Class Web </a:t>
            </a:r>
            <a:r>
              <a:rPr lang="en-US" dirty="0" smtClean="0"/>
              <a:t>Page: </a:t>
            </a:r>
            <a:r>
              <a:rPr lang="en-US" b="1" dirty="0" smtClean="0">
                <a:solidFill>
                  <a:srgbClr val="FF0000"/>
                </a:solidFill>
              </a:rPr>
              <a:t>http://www.cs.cmu.edu/~213</a:t>
            </a:r>
          </a:p>
          <a:p>
            <a:pPr marL="552450" lvl="1"/>
            <a:r>
              <a:rPr lang="en-US" dirty="0" smtClean="0"/>
              <a:t>Complete schedule of lectures, exams, and assignments</a:t>
            </a:r>
          </a:p>
          <a:p>
            <a:pPr marL="552450" lvl="1"/>
            <a:r>
              <a:rPr lang="en-US" dirty="0"/>
              <a:t>Copies of lectures, assignments, exams, solutions</a:t>
            </a:r>
          </a:p>
          <a:p>
            <a:pPr marL="552450" lvl="1"/>
            <a:r>
              <a:rPr lang="en-US" dirty="0"/>
              <a:t>Clarifications to assignments</a:t>
            </a:r>
          </a:p>
          <a:p>
            <a:endParaRPr lang="en-US" dirty="0"/>
          </a:p>
          <a:p>
            <a:r>
              <a:rPr lang="en-US" dirty="0"/>
              <a:t>Message </a:t>
            </a:r>
            <a:r>
              <a:rPr lang="en-US" dirty="0" smtClean="0"/>
              <a:t>Board</a:t>
            </a:r>
          </a:p>
          <a:p>
            <a:pPr lvl="1"/>
            <a:r>
              <a:rPr lang="en-US" dirty="0" smtClean="0"/>
              <a:t>We won’t be using Blackboard for the course</a:t>
            </a:r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818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Getting Help	</a:t>
            </a:r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193800"/>
            <a:ext cx="8382000" cy="5435600"/>
          </a:xfrm>
          <a:ln/>
        </p:spPr>
        <p:txBody>
          <a:bodyPr/>
          <a:lstStyle/>
          <a:p>
            <a:r>
              <a:rPr lang="en-US" dirty="0" smtClean="0"/>
              <a:t>Staff mailing list: </a:t>
            </a:r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15-213-staff@cs.cmu.edu</a:t>
            </a:r>
          </a:p>
          <a:p>
            <a:pPr marL="552450" lvl="1"/>
            <a:r>
              <a:rPr lang="en-US" dirty="0" smtClean="0"/>
              <a:t>Use this for all communication with the teaching staff</a:t>
            </a:r>
          </a:p>
          <a:p>
            <a:pPr marL="552450" lvl="1"/>
            <a:r>
              <a:rPr lang="en-US" dirty="0" smtClean="0"/>
              <a:t>Always CC staff mailing list during email exchanges</a:t>
            </a:r>
          </a:p>
          <a:p>
            <a:pPr marL="552450" lvl="1"/>
            <a:r>
              <a:rPr lang="en-US" dirty="0" smtClean="0"/>
              <a:t>Send email to individual instructors only to schedule appointments</a:t>
            </a:r>
          </a:p>
          <a:p>
            <a:pPr marL="552450" lvl="1"/>
            <a:endParaRPr lang="en-US" dirty="0" smtClean="0"/>
          </a:p>
          <a:p>
            <a:pPr marL="292100"/>
            <a:r>
              <a:rPr lang="en-US" dirty="0" smtClean="0"/>
              <a:t>Office hours:</a:t>
            </a:r>
          </a:p>
          <a:p>
            <a:pPr marL="552450" lvl="1"/>
            <a:r>
              <a:rPr lang="en-US" dirty="0" smtClean="0"/>
              <a:t>MTWR, 5:30-7:30pm, </a:t>
            </a:r>
            <a:r>
              <a:rPr lang="en-US" dirty="0" err="1" smtClean="0"/>
              <a:t>WeH</a:t>
            </a:r>
            <a:r>
              <a:rPr lang="en-US" dirty="0" smtClean="0"/>
              <a:t> 5207</a:t>
            </a:r>
          </a:p>
          <a:p>
            <a:pPr marL="292100"/>
            <a:endParaRPr lang="en-US" dirty="0" smtClean="0"/>
          </a:p>
          <a:p>
            <a:pPr marL="292100"/>
            <a:r>
              <a:rPr lang="en-US" dirty="0" smtClean="0"/>
              <a:t>1:1 Appointments</a:t>
            </a:r>
          </a:p>
          <a:p>
            <a:pPr marL="552450" lvl="1"/>
            <a:r>
              <a:rPr lang="en-US" dirty="0" smtClean="0"/>
              <a:t>You can schedule 1:1 appointments with any of the teaching staff</a:t>
            </a:r>
          </a:p>
          <a:p>
            <a:pPr marL="552450" lvl="1">
              <a:buNone/>
            </a:pPr>
            <a:endParaRPr lang="en-US" dirty="0" smtClean="0"/>
          </a:p>
          <a:p>
            <a:pPr marL="292100"/>
            <a:endParaRPr lang="en-US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46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Theme:</a:t>
            </a:r>
            <a:br>
              <a:rPr lang="en-US" dirty="0" smtClean="0"/>
            </a:br>
            <a:r>
              <a:rPr lang="en-US" dirty="0" smtClean="0"/>
              <a:t>Abstraction Is Good But Don’t Forget Reality</a:t>
            </a:r>
            <a:endParaRPr lang="en-US" dirty="0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 CS and CE courses emphasize abstraction</a:t>
            </a:r>
          </a:p>
          <a:p>
            <a:pPr lvl="1"/>
            <a:r>
              <a:rPr lang="en-US" dirty="0" smtClean="0"/>
              <a:t>Abstract data types</a:t>
            </a:r>
          </a:p>
          <a:p>
            <a:pPr lvl="1"/>
            <a:r>
              <a:rPr lang="en-US" dirty="0" smtClean="0"/>
              <a:t>Asymptotic analysis</a:t>
            </a:r>
          </a:p>
          <a:p>
            <a:r>
              <a:rPr lang="en-US" dirty="0" smtClean="0"/>
              <a:t>These abstractions have limits</a:t>
            </a:r>
          </a:p>
          <a:p>
            <a:pPr lvl="1"/>
            <a:r>
              <a:rPr lang="en-US" dirty="0" smtClean="0"/>
              <a:t>Especially in the presence of bugs</a:t>
            </a:r>
          </a:p>
          <a:p>
            <a:pPr lvl="1"/>
            <a:r>
              <a:rPr lang="en-US" dirty="0" smtClean="0"/>
              <a:t>Need to understand details of underlying implementations</a:t>
            </a:r>
          </a:p>
          <a:p>
            <a:r>
              <a:rPr lang="en-US" dirty="0" smtClean="0"/>
              <a:t>Useful outcomes</a:t>
            </a:r>
          </a:p>
          <a:p>
            <a:pPr lvl="1"/>
            <a:r>
              <a:rPr lang="en-US" dirty="0" smtClean="0"/>
              <a:t>Become more effective programmers</a:t>
            </a:r>
          </a:p>
          <a:p>
            <a:pPr lvl="2"/>
            <a:r>
              <a:rPr lang="en-US" dirty="0" smtClean="0"/>
              <a:t>Able to find and eliminate bugs efficiently</a:t>
            </a:r>
          </a:p>
          <a:p>
            <a:pPr lvl="2"/>
            <a:r>
              <a:rPr lang="en-US" dirty="0" smtClean="0"/>
              <a:t>Able to understand and tune for program performance</a:t>
            </a:r>
          </a:p>
          <a:p>
            <a:pPr lvl="1"/>
            <a:r>
              <a:rPr lang="en-US" dirty="0" smtClean="0"/>
              <a:t>Prepare for later “systems” classes in CS &amp; ECE</a:t>
            </a:r>
          </a:p>
          <a:p>
            <a:pPr lvl="2"/>
            <a:r>
              <a:rPr lang="en-US" dirty="0" smtClean="0"/>
              <a:t>Compilers, Operating Systems, Networks, Computer Architecture, Embedded Systems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66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228600"/>
            <a:ext cx="8382000" cy="1092200"/>
          </a:xfrm>
          <a:ln/>
        </p:spPr>
        <p:txBody>
          <a:bodyPr/>
          <a:lstStyle/>
          <a:p>
            <a:pPr marL="119063" indent="-119063"/>
            <a:r>
              <a:rPr lang="en-US"/>
              <a:t>Policies: Assignments (Labs) And Exams</a:t>
            </a:r>
          </a:p>
        </p:txBody>
      </p:sp>
      <p:sp>
        <p:nvSpPr>
          <p:cNvPr id="36868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Work groups</a:t>
            </a:r>
          </a:p>
          <a:p>
            <a:pPr marL="552450" lvl="1"/>
            <a:r>
              <a:rPr lang="en-US" dirty="0"/>
              <a:t>You must work alone</a:t>
            </a:r>
            <a:r>
              <a:rPr lang="en-US" dirty="0" smtClean="0"/>
              <a:t> on all assignments</a:t>
            </a:r>
          </a:p>
          <a:p>
            <a:r>
              <a:rPr lang="en-US" dirty="0" err="1"/>
              <a:t>Handins</a:t>
            </a:r>
            <a:endParaRPr lang="en-US" dirty="0"/>
          </a:p>
          <a:p>
            <a:pPr marL="552450" lvl="1"/>
            <a:r>
              <a:rPr lang="en-US" dirty="0"/>
              <a:t>Assignments due at 11:59pm on Tues or Thurs evening</a:t>
            </a:r>
          </a:p>
          <a:p>
            <a:pPr marL="552450" lvl="1"/>
            <a:r>
              <a:rPr lang="en-US" dirty="0"/>
              <a:t>Electronic </a:t>
            </a:r>
            <a:r>
              <a:rPr lang="en-US" dirty="0" err="1"/>
              <a:t>handins</a:t>
            </a:r>
            <a:r>
              <a:rPr lang="en-US" dirty="0"/>
              <a:t> using </a:t>
            </a:r>
            <a:r>
              <a:rPr lang="en-US" dirty="0" err="1"/>
              <a:t>Autolab</a:t>
            </a:r>
            <a:r>
              <a:rPr lang="en-US" dirty="0"/>
              <a:t> (no exceptions!)</a:t>
            </a:r>
          </a:p>
          <a:p>
            <a:r>
              <a:rPr lang="en-US" dirty="0"/>
              <a:t>Conflict exams, other irreducible conflicts</a:t>
            </a:r>
          </a:p>
          <a:p>
            <a:pPr marL="552450" lvl="1"/>
            <a:r>
              <a:rPr lang="en-US" dirty="0"/>
              <a:t>OK, but must make PRIOR arrangements with Prof.</a:t>
            </a:r>
            <a:r>
              <a:rPr lang="en-US" dirty="0" smtClean="0"/>
              <a:t> </a:t>
            </a:r>
            <a:r>
              <a:rPr lang="en-US" dirty="0" err="1" smtClean="0"/>
              <a:t>O’Hallaron</a:t>
            </a:r>
            <a:endParaRPr lang="en-US" dirty="0" smtClean="0"/>
          </a:p>
          <a:p>
            <a:pPr marL="552450" lvl="1"/>
            <a:r>
              <a:rPr lang="en-US" dirty="0"/>
              <a:t>Notifying us well ahead of time shows maturity and makes us like you more (and thus to work harder to help you out of </a:t>
            </a:r>
            <a:r>
              <a:rPr lang="en-US" dirty="0"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your</a:t>
            </a:r>
            <a:r>
              <a:rPr lang="en-US" dirty="0"/>
              <a:t> problem)</a:t>
            </a:r>
          </a:p>
          <a:p>
            <a:r>
              <a:rPr lang="en-US" dirty="0"/>
              <a:t>Appealing grades</a:t>
            </a:r>
          </a:p>
          <a:p>
            <a:pPr marL="552450" lvl="1"/>
            <a:r>
              <a:rPr lang="en-US" dirty="0"/>
              <a:t>Within 7 days of completion of grading</a:t>
            </a:r>
          </a:p>
          <a:p>
            <a:pPr marL="838200" lvl="2"/>
            <a:r>
              <a:rPr lang="en-US" dirty="0"/>
              <a:t>Following procedure described in syllabus</a:t>
            </a:r>
          </a:p>
          <a:p>
            <a:pPr marL="552450" lvl="1"/>
            <a:r>
              <a:rPr lang="en-US" dirty="0"/>
              <a:t>Labs: Email to the staff mailing list</a:t>
            </a:r>
          </a:p>
          <a:p>
            <a:pPr marL="552450" lvl="1"/>
            <a:r>
              <a:rPr lang="en-US" dirty="0"/>
              <a:t>Exams: Talk to Prof.</a:t>
            </a:r>
            <a:r>
              <a:rPr lang="en-US" dirty="0" smtClean="0"/>
              <a:t> </a:t>
            </a:r>
            <a:r>
              <a:rPr lang="en-US" dirty="0" err="1" smtClean="0"/>
              <a:t>O’Hallaron</a:t>
            </a:r>
            <a:endParaRPr lang="en-US" dirty="0"/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890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Facilities</a:t>
            </a:r>
          </a:p>
        </p:txBody>
      </p:sp>
      <p:sp>
        <p:nvSpPr>
          <p:cNvPr id="3789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97000"/>
            <a:ext cx="6794500" cy="5435600"/>
          </a:xfrm>
          <a:ln/>
        </p:spPr>
        <p:txBody>
          <a:bodyPr/>
          <a:lstStyle/>
          <a:p>
            <a:r>
              <a:rPr lang="en-US" dirty="0"/>
              <a:t>Labs will use the Intel Computer Systems Cluster (aka “the</a:t>
            </a:r>
            <a:r>
              <a:rPr lang="en-US" dirty="0" smtClean="0"/>
              <a:t> shark </a:t>
            </a:r>
            <a:r>
              <a:rPr lang="en-US" dirty="0"/>
              <a:t>machines”)</a:t>
            </a:r>
            <a:endParaRPr lang="en-US" dirty="0" smtClean="0"/>
          </a:p>
          <a:p>
            <a:pPr marL="552450" lvl="1"/>
            <a:r>
              <a:rPr lang="en-US" dirty="0" smtClean="0"/>
              <a:t>21 servers </a:t>
            </a:r>
            <a:r>
              <a:rPr lang="en-US" dirty="0"/>
              <a:t>donated by Intel for</a:t>
            </a:r>
            <a:r>
              <a:rPr lang="en-US" dirty="0" smtClean="0"/>
              <a:t> ICS</a:t>
            </a:r>
          </a:p>
          <a:p>
            <a:pPr marL="838200" lvl="2"/>
            <a:r>
              <a:rPr lang="en-US" dirty="0" smtClean="0"/>
              <a:t>10 student machines (for student logins)</a:t>
            </a:r>
          </a:p>
          <a:p>
            <a:pPr marL="838200" lvl="2"/>
            <a:r>
              <a:rPr lang="en-US" dirty="0" smtClean="0"/>
              <a:t>1 head node (for </a:t>
            </a:r>
            <a:r>
              <a:rPr lang="en-US" dirty="0" err="1" smtClean="0"/>
              <a:t>Autolab</a:t>
            </a:r>
            <a:r>
              <a:rPr lang="en-US" dirty="0" smtClean="0"/>
              <a:t> server and instructor logins)</a:t>
            </a:r>
          </a:p>
          <a:p>
            <a:pPr marL="838200" lvl="2"/>
            <a:r>
              <a:rPr lang="en-US" dirty="0" smtClean="0"/>
              <a:t>10 grading machines (for </a:t>
            </a:r>
            <a:r>
              <a:rPr lang="en-US" dirty="0" err="1" smtClean="0"/>
              <a:t>autograding</a:t>
            </a:r>
            <a:r>
              <a:rPr lang="en-US" dirty="0" smtClean="0"/>
              <a:t>)</a:t>
            </a:r>
          </a:p>
          <a:p>
            <a:pPr marL="552450" lvl="1"/>
            <a:r>
              <a:rPr lang="en-US" dirty="0" smtClean="0"/>
              <a:t>Each server: 8 Nehalem cores, 32 GB DRAM</a:t>
            </a:r>
          </a:p>
          <a:p>
            <a:pPr marL="552450" lvl="1"/>
            <a:r>
              <a:rPr lang="en-US" dirty="0" smtClean="0"/>
              <a:t>Running Andrew Red Hat Enterprise Linux</a:t>
            </a:r>
          </a:p>
          <a:p>
            <a:pPr marL="552450" lvl="1"/>
            <a:r>
              <a:rPr lang="en-US" dirty="0" smtClean="0"/>
              <a:t>Rack mounted in Gates machine room</a:t>
            </a:r>
          </a:p>
          <a:p>
            <a:pPr marL="552450" lvl="1"/>
            <a:r>
              <a:rPr lang="en-US" dirty="0"/>
              <a:t>Your accounts</a:t>
            </a:r>
            <a:r>
              <a:rPr lang="en-US" dirty="0" smtClean="0"/>
              <a:t> are ready or nearing readiness</a:t>
            </a:r>
          </a:p>
          <a:p>
            <a:pPr marL="552450" lvl="1"/>
            <a:r>
              <a:rPr lang="en-US" dirty="0" smtClean="0"/>
              <a:t>Login using your Andrew ID and password</a:t>
            </a:r>
          </a:p>
          <a:p>
            <a:r>
              <a:rPr lang="en-US" dirty="0"/>
              <a:t>Getting help with the cluster machines:</a:t>
            </a:r>
            <a:endParaRPr lang="en-US" dirty="0" smtClean="0"/>
          </a:p>
          <a:p>
            <a:pPr marL="552450" lvl="1"/>
            <a:r>
              <a:rPr lang="en-US" dirty="0" smtClean="0"/>
              <a:t>Please </a:t>
            </a:r>
            <a:r>
              <a:rPr lang="en-US" dirty="0"/>
              <a:t>direct</a:t>
            </a:r>
            <a:r>
              <a:rPr lang="en-US" dirty="0" smtClean="0"/>
              <a:t> questions to staff mailing list</a:t>
            </a:r>
            <a:endParaRPr lang="en-US" dirty="0"/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4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Timeliness</a:t>
            </a:r>
          </a:p>
        </p:txBody>
      </p:sp>
      <p:sp>
        <p:nvSpPr>
          <p:cNvPr id="38916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Grace days</a:t>
            </a:r>
            <a:endParaRPr lang="en-US" dirty="0" smtClean="0"/>
          </a:p>
          <a:p>
            <a:pPr marL="552450" lvl="1"/>
            <a:r>
              <a:rPr lang="en-US" b="1" dirty="0" smtClean="0">
                <a:solidFill>
                  <a:srgbClr val="FF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3 grace days </a:t>
            </a:r>
            <a:r>
              <a:rPr lang="en-US" dirty="0" smtClean="0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for </a:t>
            </a:r>
            <a:r>
              <a:rPr lang="en-US" dirty="0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the </a:t>
            </a:r>
            <a:r>
              <a:rPr lang="en-US" dirty="0" smtClean="0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course</a:t>
            </a:r>
          </a:p>
          <a:p>
            <a:pPr marL="552450" lvl="1"/>
            <a:r>
              <a:rPr lang="en-US" dirty="0" smtClean="0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Limit of</a:t>
            </a:r>
            <a:r>
              <a:rPr lang="en-US" b="1" dirty="0" smtClean="0">
                <a:solidFill>
                  <a:srgbClr val="FF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 1 grace day </a:t>
            </a:r>
            <a:r>
              <a:rPr lang="en-US" dirty="0" smtClean="0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per lab used </a:t>
            </a:r>
            <a:r>
              <a:rPr lang="en-US" b="1" dirty="0" smtClean="0">
                <a:solidFill>
                  <a:srgbClr val="FF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automatically</a:t>
            </a:r>
            <a:endParaRPr lang="en-US" b="1" dirty="0" smtClean="0">
              <a:solidFill>
                <a:srgbClr val="FF0000"/>
              </a:solidFill>
              <a:latin typeface="Calibri Bold" charset="0"/>
              <a:ea typeface="ヒラギノ角ゴ ProN W6" charset="-128"/>
              <a:cs typeface="ヒラギノ角ゴ ProN W6" charset="-128"/>
              <a:sym typeface="Calibri Bold" charset="0"/>
            </a:endParaRPr>
          </a:p>
          <a:p>
            <a:pPr marL="552450" lvl="1"/>
            <a:r>
              <a:rPr lang="en-US" dirty="0"/>
              <a:t>Covers scheduling crunch, out-of-town trips, illnesses, minor setbacks</a:t>
            </a:r>
          </a:p>
          <a:p>
            <a:pPr marL="552450" lvl="1"/>
            <a:r>
              <a:rPr lang="en-US" dirty="0"/>
              <a:t>Save them until late in the term!</a:t>
            </a:r>
          </a:p>
          <a:p>
            <a:r>
              <a:rPr lang="en-US" dirty="0"/>
              <a:t>Lateness penalties</a:t>
            </a:r>
          </a:p>
          <a:p>
            <a:pPr marL="552450" lvl="1"/>
            <a:r>
              <a:rPr lang="en-US" dirty="0"/>
              <a:t>Once grace </a:t>
            </a:r>
            <a:r>
              <a:rPr lang="en-US" dirty="0" err="1" smtClean="0"/>
              <a:t>day(s</a:t>
            </a:r>
            <a:r>
              <a:rPr lang="en-US" dirty="0" smtClean="0"/>
              <a:t>) </a:t>
            </a:r>
            <a:r>
              <a:rPr lang="en-US" dirty="0"/>
              <a:t>used up, get penalized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FF0000"/>
                </a:solidFill>
              </a:rPr>
              <a:t>20% per </a:t>
            </a:r>
            <a:r>
              <a:rPr lang="en-US" b="1" dirty="0">
                <a:solidFill>
                  <a:srgbClr val="FF0000"/>
                </a:solidFill>
              </a:rPr>
              <a:t>day</a:t>
            </a:r>
            <a:endParaRPr lang="en-US" b="1" dirty="0" smtClean="0">
              <a:solidFill>
                <a:srgbClr val="FF0000"/>
              </a:solidFill>
            </a:endParaRPr>
          </a:p>
          <a:p>
            <a:pPr marL="552450" lvl="1"/>
            <a:r>
              <a:rPr lang="en-US" dirty="0" smtClean="0"/>
              <a:t>No </a:t>
            </a:r>
            <a:r>
              <a:rPr lang="en-US" dirty="0" err="1" smtClean="0"/>
              <a:t>handins</a:t>
            </a:r>
            <a:r>
              <a:rPr lang="en-US" dirty="0" smtClean="0"/>
              <a:t> later than </a:t>
            </a:r>
            <a:r>
              <a:rPr lang="en-US" b="1" dirty="0" smtClean="0">
                <a:solidFill>
                  <a:srgbClr val="FF0000"/>
                </a:solidFill>
              </a:rPr>
              <a:t>3 </a:t>
            </a:r>
            <a:r>
              <a:rPr lang="en-US" b="1" dirty="0">
                <a:solidFill>
                  <a:srgbClr val="FF0000"/>
                </a:solidFill>
              </a:rPr>
              <a:t>days after due date</a:t>
            </a:r>
          </a:p>
          <a:p>
            <a:r>
              <a:rPr lang="en-US" dirty="0"/>
              <a:t>Catastrophic events</a:t>
            </a:r>
          </a:p>
          <a:p>
            <a:pPr marL="552450" lvl="1"/>
            <a:r>
              <a:rPr lang="en-US" dirty="0"/>
              <a:t>Major illness, death in family, …</a:t>
            </a:r>
          </a:p>
          <a:p>
            <a:pPr marL="552450" lvl="1"/>
            <a:r>
              <a:rPr lang="en-US" dirty="0"/>
              <a:t>Formulate a plan (with your academic advisor) to get back on track</a:t>
            </a:r>
          </a:p>
          <a:p>
            <a:r>
              <a:rPr lang="en-US" dirty="0"/>
              <a:t>Advice</a:t>
            </a:r>
          </a:p>
          <a:p>
            <a:pPr marL="552450" lvl="1"/>
            <a:r>
              <a:rPr lang="en-US" dirty="0"/>
              <a:t>Once you start running late, it’s really hard to catch up</a:t>
            </a:r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938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Cheating</a:t>
            </a:r>
            <a:endParaRPr lang="en-US"/>
          </a:p>
        </p:txBody>
      </p:sp>
      <p:sp>
        <p:nvSpPr>
          <p:cNvPr id="39940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What is cheating?</a:t>
            </a:r>
          </a:p>
          <a:p>
            <a:pPr lvl="1"/>
            <a:r>
              <a:rPr lang="en-US" smtClean="0"/>
              <a:t>Sharing code: by copying, retyping, looking at, or supplying a file</a:t>
            </a:r>
          </a:p>
          <a:p>
            <a:pPr lvl="1"/>
            <a:r>
              <a:rPr lang="en-US" smtClean="0"/>
              <a:t>Coaching: helping your friend to write a lab, line by line</a:t>
            </a:r>
          </a:p>
          <a:p>
            <a:pPr lvl="1"/>
            <a:r>
              <a:rPr lang="en-US" smtClean="0"/>
              <a:t>Copying code from previous course or from elsewhere on WWW</a:t>
            </a:r>
          </a:p>
          <a:p>
            <a:pPr lvl="2"/>
            <a:r>
              <a:rPr lang="en-US" smtClean="0"/>
              <a:t>Only allowed to use code we supply, or from CS:APP website</a:t>
            </a:r>
          </a:p>
          <a:p>
            <a:r>
              <a:rPr lang="en-US" smtClean="0"/>
              <a:t>What is NOT cheating?</a:t>
            </a:r>
          </a:p>
          <a:p>
            <a:pPr lvl="1"/>
            <a:r>
              <a:rPr lang="en-US" smtClean="0"/>
              <a:t>Explaining how to use systems or tools</a:t>
            </a:r>
          </a:p>
          <a:p>
            <a:pPr lvl="1"/>
            <a:r>
              <a:rPr lang="en-US" smtClean="0"/>
              <a:t>Helping others with high-level design issues</a:t>
            </a:r>
          </a:p>
          <a:p>
            <a:r>
              <a:rPr lang="en-US" smtClean="0"/>
              <a:t>Penalty for cheating:</a:t>
            </a:r>
          </a:p>
          <a:p>
            <a:pPr lvl="1"/>
            <a:r>
              <a:rPr lang="en-US" smtClean="0"/>
              <a:t>Removal from course with failing grade</a:t>
            </a:r>
          </a:p>
          <a:p>
            <a:pPr lvl="1"/>
            <a:r>
              <a:rPr lang="en-US" smtClean="0"/>
              <a:t>Permanent mark on your record</a:t>
            </a:r>
          </a:p>
          <a:p>
            <a:r>
              <a:rPr lang="en-US" smtClean="0"/>
              <a:t>Detection of cheating:</a:t>
            </a:r>
          </a:p>
          <a:p>
            <a:pPr lvl="1"/>
            <a:r>
              <a:rPr lang="en-US" smtClean="0"/>
              <a:t>We do check </a:t>
            </a:r>
          </a:p>
          <a:p>
            <a:pPr lvl="1"/>
            <a:r>
              <a:rPr lang="en-US" smtClean="0"/>
              <a:t>Our tools for doing this are much better than most cheaters think!</a:t>
            </a:r>
            <a:endParaRPr lang="en-US"/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2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Other Rules of the Lecture Hall</a:t>
            </a:r>
          </a:p>
        </p:txBody>
      </p:sp>
      <p:sp>
        <p:nvSpPr>
          <p:cNvPr id="40964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/>
              <a:t>Laptops: permitted</a:t>
            </a:r>
          </a:p>
          <a:p>
            <a:endParaRPr lang="en-US"/>
          </a:p>
          <a:p>
            <a:r>
              <a:rPr lang="en-US"/>
              <a:t>Electronic communications: </a:t>
            </a:r>
            <a:r>
              <a:rPr lang="en-US">
                <a:solidFill>
                  <a:srgbClr val="A40800"/>
                </a:solidFill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forbidden</a:t>
            </a:r>
            <a:endParaRPr lang="en-US"/>
          </a:p>
          <a:p>
            <a:pPr marL="552450" lvl="1"/>
            <a:r>
              <a:rPr lang="en-US"/>
              <a:t>No email, instant messaging, cell phone calls, etc</a:t>
            </a:r>
          </a:p>
          <a:p>
            <a:endParaRPr lang="en-US"/>
          </a:p>
          <a:p>
            <a:r>
              <a:rPr lang="en-US"/>
              <a:t>Presence in lectures, recitations: voluntary, recommended</a:t>
            </a:r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986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Policies: Grading</a:t>
            </a:r>
          </a:p>
        </p:txBody>
      </p:sp>
      <p:sp>
        <p:nvSpPr>
          <p:cNvPr id="41988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 smtClean="0"/>
              <a:t>Exams (50%): </a:t>
            </a:r>
            <a:r>
              <a:rPr lang="en-US" dirty="0"/>
              <a:t>weighted</a:t>
            </a:r>
            <a:r>
              <a:rPr lang="en-US" dirty="0" smtClean="0"/>
              <a:t> 12.5%, 12.5%, 25% (final)</a:t>
            </a:r>
          </a:p>
          <a:p>
            <a:endParaRPr lang="en-US" dirty="0" smtClean="0"/>
          </a:p>
          <a:p>
            <a:r>
              <a:rPr lang="en-US" dirty="0" smtClean="0"/>
              <a:t>Labs (50%): </a:t>
            </a:r>
            <a:r>
              <a:rPr lang="en-US" dirty="0"/>
              <a:t>weighted according to </a:t>
            </a:r>
            <a:r>
              <a:rPr lang="en-US" dirty="0" smtClean="0"/>
              <a:t>effort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/>
              <a:t>Guaranteed:</a:t>
            </a:r>
          </a:p>
          <a:p>
            <a:pPr marL="552450" lvl="1"/>
            <a:r>
              <a:rPr lang="en-US" dirty="0"/>
              <a:t>&gt; 90%: A</a:t>
            </a:r>
          </a:p>
          <a:p>
            <a:pPr marL="552450" lvl="1"/>
            <a:r>
              <a:rPr lang="en-US" dirty="0"/>
              <a:t>&gt; 80%: B</a:t>
            </a:r>
          </a:p>
          <a:p>
            <a:pPr marL="552450" lvl="1"/>
            <a:r>
              <a:rPr lang="en-US" dirty="0"/>
              <a:t>&gt; 70%: C</a:t>
            </a:r>
          </a:p>
        </p:txBody>
      </p:sp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0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Programs and Data</a:t>
            </a:r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Topics</a:t>
            </a:r>
          </a:p>
          <a:p>
            <a:pPr marL="552450" lvl="1"/>
            <a:r>
              <a:rPr lang="en-US" dirty="0"/>
              <a:t>Bits operations, arithmetic, assembly language programs</a:t>
            </a:r>
          </a:p>
          <a:p>
            <a:pPr marL="552450" lvl="1"/>
            <a:r>
              <a:rPr lang="en-US" dirty="0"/>
              <a:t>Representation of C control and data structures</a:t>
            </a:r>
          </a:p>
          <a:p>
            <a:pPr marL="552450" lvl="1"/>
            <a:r>
              <a:rPr lang="en-US" dirty="0"/>
              <a:t>Includes aspects of architecture and compilers </a:t>
            </a:r>
          </a:p>
          <a:p>
            <a:endParaRPr lang="en-US" dirty="0"/>
          </a:p>
          <a:p>
            <a:r>
              <a:rPr lang="en-US" dirty="0"/>
              <a:t>Assignments</a:t>
            </a:r>
          </a:p>
          <a:p>
            <a:pPr marL="552450" lvl="1"/>
            <a:r>
              <a:rPr lang="en-US" dirty="0"/>
              <a:t>L1 (</a:t>
            </a:r>
            <a:r>
              <a:rPr lang="en-US" dirty="0" err="1"/>
              <a:t>datalab</a:t>
            </a:r>
            <a:r>
              <a:rPr lang="en-US" dirty="0"/>
              <a:t>): Manipulating bits</a:t>
            </a:r>
          </a:p>
          <a:p>
            <a:pPr marL="552450" lvl="1"/>
            <a:r>
              <a:rPr lang="en-US" dirty="0"/>
              <a:t>L2 (</a:t>
            </a:r>
            <a:r>
              <a:rPr lang="en-US" dirty="0" err="1"/>
              <a:t>bomblab</a:t>
            </a:r>
            <a:r>
              <a:rPr lang="en-US" dirty="0"/>
              <a:t>): Defusing a binary bomb</a:t>
            </a:r>
          </a:p>
          <a:p>
            <a:pPr marL="552450" lvl="1"/>
            <a:r>
              <a:rPr lang="en-US" dirty="0"/>
              <a:t>L3 (</a:t>
            </a:r>
            <a:r>
              <a:rPr lang="en-US" dirty="0" err="1"/>
              <a:t>buflab</a:t>
            </a:r>
            <a:r>
              <a:rPr lang="en-US" dirty="0"/>
              <a:t>): Hacking a buffer bomb</a:t>
            </a:r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4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The Memory Hierarchy</a:t>
            </a:r>
          </a:p>
        </p:txBody>
      </p:sp>
      <p:sp>
        <p:nvSpPr>
          <p:cNvPr id="44036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Topics</a:t>
            </a:r>
          </a:p>
          <a:p>
            <a:pPr marL="552450" lvl="1"/>
            <a:r>
              <a:rPr lang="en-US" dirty="0"/>
              <a:t>Memory technology, memory hierarchy, caches, disks, locality</a:t>
            </a:r>
          </a:p>
          <a:p>
            <a:pPr marL="552450" lvl="1"/>
            <a:r>
              <a:rPr lang="en-US" dirty="0"/>
              <a:t>Includes aspects of architecture and </a:t>
            </a:r>
            <a:r>
              <a:rPr lang="en-US" dirty="0" smtClean="0"/>
              <a:t>OS</a:t>
            </a:r>
          </a:p>
          <a:p>
            <a:pPr marL="552450" lvl="1"/>
            <a:endParaRPr lang="en-US" dirty="0" smtClean="0"/>
          </a:p>
          <a:p>
            <a:pPr marL="292100"/>
            <a:r>
              <a:rPr lang="en-US" dirty="0" smtClean="0"/>
              <a:t>Assignments</a:t>
            </a:r>
          </a:p>
          <a:p>
            <a:pPr marL="552450" lvl="1"/>
            <a:r>
              <a:rPr lang="en-US" dirty="0" smtClean="0"/>
              <a:t>L4 (</a:t>
            </a:r>
            <a:r>
              <a:rPr lang="en-US" dirty="0" err="1" smtClean="0"/>
              <a:t>cachelab</a:t>
            </a:r>
            <a:r>
              <a:rPr lang="en-US" dirty="0" smtClean="0"/>
              <a:t>): Building a cache simulator and optimizing for locality.</a:t>
            </a:r>
          </a:p>
          <a:p>
            <a:pPr marL="838200" lvl="2"/>
            <a:r>
              <a:rPr lang="en-US" dirty="0" smtClean="0"/>
              <a:t>Learn how to exploit locality in your programs. </a:t>
            </a:r>
            <a:endParaRPr lang="en-US" dirty="0"/>
          </a:p>
        </p:txBody>
      </p:sp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58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Performance</a:t>
            </a:r>
          </a:p>
        </p:txBody>
      </p:sp>
      <p:sp>
        <p:nvSpPr>
          <p:cNvPr id="45060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  <a:p>
            <a:r>
              <a:rPr lang="en-US"/>
              <a:t>Topics</a:t>
            </a:r>
          </a:p>
          <a:p>
            <a:pPr marL="552450" lvl="1"/>
            <a:r>
              <a:rPr lang="en-US"/>
              <a:t>Co-optimization (control and data), measuring time on a computer</a:t>
            </a:r>
          </a:p>
          <a:p>
            <a:pPr marL="552450" lvl="1"/>
            <a:r>
              <a:rPr lang="en-US"/>
              <a:t>Includes aspects of architecture, compilers, and OS</a:t>
            </a:r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082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Exceptional  Control Flow</a:t>
            </a:r>
          </a:p>
        </p:txBody>
      </p:sp>
      <p:sp>
        <p:nvSpPr>
          <p:cNvPr id="4608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97000"/>
            <a:ext cx="7823200" cy="5435600"/>
          </a:xfrm>
          <a:ln/>
        </p:spPr>
        <p:txBody>
          <a:bodyPr/>
          <a:lstStyle/>
          <a:p>
            <a:r>
              <a:rPr lang="en-US" dirty="0"/>
              <a:t>Topics</a:t>
            </a:r>
          </a:p>
          <a:p>
            <a:pPr marL="552450" lvl="1"/>
            <a:r>
              <a:rPr lang="en-US" dirty="0"/>
              <a:t>Hardware exceptions, processes, process control, Unix signals, nonlocal jumps</a:t>
            </a:r>
          </a:p>
          <a:p>
            <a:pPr marL="552450" lvl="1"/>
            <a:r>
              <a:rPr lang="en-US" dirty="0"/>
              <a:t>Includes aspects of compilers, OS, and architecture</a:t>
            </a:r>
          </a:p>
          <a:p>
            <a:pPr marL="552450" lvl="1"/>
            <a:endParaRPr lang="en-US" dirty="0"/>
          </a:p>
          <a:p>
            <a:r>
              <a:rPr lang="en-US" dirty="0"/>
              <a:t>Assignments</a:t>
            </a:r>
          </a:p>
          <a:p>
            <a:pPr marL="552450" lvl="1"/>
            <a:r>
              <a:rPr lang="en-US" dirty="0" smtClean="0"/>
              <a:t>L5 (</a:t>
            </a:r>
            <a:r>
              <a:rPr lang="en-US" dirty="0" err="1" smtClean="0"/>
              <a:t>proclab</a:t>
            </a:r>
            <a:r>
              <a:rPr lang="en-US" dirty="0" smtClean="0"/>
              <a:t>)</a:t>
            </a:r>
            <a:r>
              <a:rPr lang="en-US" dirty="0"/>
              <a:t>: Writing</a:t>
            </a:r>
            <a:r>
              <a:rPr lang="en-US" dirty="0" smtClean="0"/>
              <a:t> puzzles using processes and signals. </a:t>
            </a:r>
          </a:p>
          <a:p>
            <a:pPr marL="838200" lvl="2"/>
            <a:r>
              <a:rPr lang="en-US" dirty="0" smtClean="0"/>
              <a:t>A first introduction to concurrency</a:t>
            </a:r>
            <a:endParaRPr lang="en-US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70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254000"/>
            <a:ext cx="8382000" cy="1143000"/>
          </a:xfrm>
          <a:ln/>
        </p:spPr>
        <p:txBody>
          <a:bodyPr/>
          <a:lstStyle/>
          <a:p>
            <a:pPr marL="119063" indent="-119063"/>
            <a:r>
              <a:rPr lang="en-US" dirty="0"/>
              <a:t>Great Reality #1: </a:t>
            </a:r>
            <a:br>
              <a:rPr lang="en-US" dirty="0"/>
            </a:br>
            <a:r>
              <a:rPr lang="en-US" dirty="0" err="1"/>
              <a:t>Ints</a:t>
            </a:r>
            <a:r>
              <a:rPr lang="en-US" dirty="0"/>
              <a:t> are not Integers, Floats are not </a:t>
            </a:r>
            <a:r>
              <a:rPr lang="en-US" dirty="0" err="1"/>
              <a:t>Reals</a:t>
            </a:r>
            <a:endParaRPr lang="en-US" dirty="0"/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Example 1: Is x</a:t>
            </a:r>
            <a:r>
              <a:rPr lang="en-US" baseline="32000" dirty="0"/>
              <a:t>2</a:t>
            </a:r>
            <a:r>
              <a:rPr lang="en-US" dirty="0"/>
              <a:t> ≥ 0?</a:t>
            </a:r>
          </a:p>
          <a:p>
            <a:pPr marL="552450" lvl="1">
              <a:spcBef>
                <a:spcPts val="1600"/>
              </a:spcBef>
            </a:pPr>
            <a:r>
              <a:rPr lang="en-US" dirty="0"/>
              <a:t>Float’s: Yes!</a:t>
            </a:r>
          </a:p>
          <a:p>
            <a:pPr marL="552450" lvl="1">
              <a:spcBef>
                <a:spcPts val="9600"/>
              </a:spcBef>
            </a:pPr>
            <a:r>
              <a:rPr lang="en-US" dirty="0" err="1"/>
              <a:t>Int’s</a:t>
            </a:r>
            <a:r>
              <a:rPr lang="en-US" dirty="0"/>
              <a:t>:</a:t>
            </a:r>
          </a:p>
          <a:p>
            <a:pPr marL="838200" lvl="2"/>
            <a:r>
              <a:rPr lang="en-US" dirty="0">
                <a:ea typeface="Zapf Dingbats" charset="2"/>
                <a:cs typeface="Zapf Dingbats" charset="2"/>
              </a:rPr>
              <a:t> 40000 * 40000  ➙ 1600000000</a:t>
            </a:r>
            <a:endParaRPr lang="en-US" dirty="0"/>
          </a:p>
          <a:p>
            <a:pPr marL="838200" lvl="2"/>
            <a:r>
              <a:rPr lang="en-US" dirty="0">
                <a:ea typeface="Zapf Dingbats" charset="2"/>
                <a:cs typeface="Zapf Dingbats" charset="2"/>
              </a:rPr>
              <a:t> 50000 * 50000  ➙ ??</a:t>
            </a:r>
            <a:endParaRPr lang="en-US" dirty="0"/>
          </a:p>
          <a:p>
            <a:r>
              <a:rPr lang="en-US" dirty="0"/>
              <a:t>Example 2: Is (</a:t>
            </a:r>
            <a:r>
              <a:rPr lang="en-US" dirty="0" err="1"/>
              <a:t>x</a:t>
            </a:r>
            <a:r>
              <a:rPr lang="en-US" dirty="0"/>
              <a:t> + </a:t>
            </a:r>
            <a:r>
              <a:rPr lang="en-US" dirty="0" err="1"/>
              <a:t>y</a:t>
            </a:r>
            <a:r>
              <a:rPr lang="en-US" dirty="0"/>
              <a:t>) + </a:t>
            </a:r>
            <a:r>
              <a:rPr lang="en-US" dirty="0" err="1"/>
              <a:t>z</a:t>
            </a:r>
            <a:r>
              <a:rPr lang="en-US" dirty="0"/>
              <a:t>  =  </a:t>
            </a:r>
            <a:r>
              <a:rPr lang="en-US" dirty="0" err="1"/>
              <a:t>x</a:t>
            </a:r>
            <a:r>
              <a:rPr lang="en-US" dirty="0"/>
              <a:t> + (</a:t>
            </a:r>
            <a:r>
              <a:rPr lang="en-US" dirty="0" err="1"/>
              <a:t>y</a:t>
            </a:r>
            <a:r>
              <a:rPr lang="en-US" dirty="0"/>
              <a:t> + </a:t>
            </a:r>
            <a:r>
              <a:rPr lang="en-US" dirty="0" err="1"/>
              <a:t>z</a:t>
            </a:r>
            <a:r>
              <a:rPr lang="en-US" dirty="0"/>
              <a:t>)?</a:t>
            </a:r>
          </a:p>
          <a:p>
            <a:pPr marL="552450" lvl="1"/>
            <a:r>
              <a:rPr lang="en-US" dirty="0"/>
              <a:t>Unsigned &amp; Signed </a:t>
            </a:r>
            <a:r>
              <a:rPr lang="en-US" dirty="0" err="1"/>
              <a:t>Int’s</a:t>
            </a:r>
            <a:r>
              <a:rPr lang="en-US" dirty="0"/>
              <a:t>: Yes!</a:t>
            </a:r>
          </a:p>
          <a:p>
            <a:pPr marL="552450" lvl="1"/>
            <a:r>
              <a:rPr lang="en-US" dirty="0"/>
              <a:t>Float’s:	</a:t>
            </a:r>
          </a:p>
          <a:p>
            <a:pPr marL="838200" lvl="2"/>
            <a:r>
              <a:rPr lang="en-US" dirty="0"/>
              <a:t> (1e20 + -1e20) + 3.14 --&gt; 3.14</a:t>
            </a:r>
          </a:p>
          <a:p>
            <a:pPr marL="838200" lvl="2"/>
            <a:r>
              <a:rPr lang="en-US" dirty="0"/>
              <a:t> 1e20 + (-1e20 + 3.14) --&gt; ??</a:t>
            </a:r>
          </a:p>
        </p:txBody>
      </p:sp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98800" y="1900238"/>
            <a:ext cx="5524500" cy="182086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7174" name="Rectangle 6"/>
          <p:cNvSpPr>
            <a:spLocks/>
          </p:cNvSpPr>
          <p:nvPr/>
        </p:nvSpPr>
        <p:spPr bwMode="auto">
          <a:xfrm>
            <a:off x="7342188" y="6578600"/>
            <a:ext cx="1727200" cy="2540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r>
              <a:rPr lang="en-US" sz="1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Source: xkcd.com</a:t>
            </a:r>
            <a:r>
              <a:rPr lang="en-US" sz="12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/571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06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 Virtual Memory</a:t>
            </a:r>
          </a:p>
        </p:txBody>
      </p:sp>
      <p:sp>
        <p:nvSpPr>
          <p:cNvPr id="47108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Topics</a:t>
            </a:r>
          </a:p>
          <a:p>
            <a:pPr marL="552450" lvl="1"/>
            <a:r>
              <a:rPr lang="en-US" dirty="0"/>
              <a:t>Virtual memory, address translation, dynamic storage allocation</a:t>
            </a:r>
          </a:p>
          <a:p>
            <a:pPr marL="552450" lvl="1"/>
            <a:r>
              <a:rPr lang="en-US" dirty="0"/>
              <a:t>Includes aspects of architecture and OS</a:t>
            </a:r>
          </a:p>
          <a:p>
            <a:endParaRPr lang="en-US" dirty="0"/>
          </a:p>
          <a:p>
            <a:r>
              <a:rPr lang="en-US" dirty="0"/>
              <a:t>Assignments</a:t>
            </a:r>
          </a:p>
          <a:p>
            <a:pPr marL="552450" lvl="1"/>
            <a:r>
              <a:rPr lang="en-US" dirty="0" smtClean="0"/>
              <a:t>L6 (</a:t>
            </a:r>
            <a:r>
              <a:rPr lang="en-US" dirty="0" err="1"/>
              <a:t>malloclab</a:t>
            </a:r>
            <a:r>
              <a:rPr lang="en-US" dirty="0"/>
              <a:t>): Writing your own </a:t>
            </a:r>
            <a:r>
              <a:rPr lang="en-US" dirty="0" err="1"/>
              <a:t>malloc</a:t>
            </a:r>
            <a:r>
              <a:rPr lang="en-US" dirty="0"/>
              <a:t> package</a:t>
            </a:r>
          </a:p>
          <a:p>
            <a:pPr marL="838200" lvl="2"/>
            <a:r>
              <a:rPr lang="en-US" dirty="0"/>
              <a:t>Get a real feel for systems programming</a:t>
            </a:r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130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 Networking, and Concurrency</a:t>
            </a:r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Topics</a:t>
            </a:r>
          </a:p>
          <a:p>
            <a:pPr marL="552450" lvl="1"/>
            <a:r>
              <a:rPr lang="en-US" dirty="0"/>
              <a:t>High level and low-level I/O, network programming</a:t>
            </a:r>
          </a:p>
          <a:p>
            <a:pPr marL="552450" lvl="1"/>
            <a:r>
              <a:rPr lang="en-US" dirty="0"/>
              <a:t>Internet services, Web servers</a:t>
            </a:r>
          </a:p>
          <a:p>
            <a:pPr marL="552450" lvl="1"/>
            <a:r>
              <a:rPr lang="en-US" dirty="0"/>
              <a:t>concurrency, concurrent server design, threads</a:t>
            </a:r>
          </a:p>
          <a:p>
            <a:pPr marL="552450" lvl="1"/>
            <a:r>
              <a:rPr lang="en-US" dirty="0"/>
              <a:t>I/O multiplexing with select</a:t>
            </a:r>
          </a:p>
          <a:p>
            <a:pPr marL="552450" lvl="1"/>
            <a:r>
              <a:rPr lang="en-US" dirty="0"/>
              <a:t>Includes aspects of networking, OS, and architecture</a:t>
            </a:r>
          </a:p>
          <a:p>
            <a:endParaRPr lang="en-US" dirty="0"/>
          </a:p>
          <a:p>
            <a:r>
              <a:rPr lang="en-US" dirty="0"/>
              <a:t>Assignments</a:t>
            </a:r>
          </a:p>
          <a:p>
            <a:pPr marL="552450" lvl="1"/>
            <a:r>
              <a:rPr lang="en-US" dirty="0" smtClean="0"/>
              <a:t>L7 </a:t>
            </a:r>
            <a:r>
              <a:rPr lang="en-US" dirty="0"/>
              <a:t>(</a:t>
            </a:r>
            <a:r>
              <a:rPr lang="en-US" dirty="0" err="1"/>
              <a:t>proxylab</a:t>
            </a:r>
            <a:r>
              <a:rPr lang="en-US" dirty="0"/>
              <a:t>): Writing your own Web </a:t>
            </a:r>
            <a:r>
              <a:rPr lang="en-US" dirty="0" smtClean="0"/>
              <a:t>proxy</a:t>
            </a:r>
          </a:p>
          <a:p>
            <a:pPr marL="838200" lvl="2"/>
            <a:r>
              <a:rPr lang="en-US" dirty="0" smtClean="0"/>
              <a:t>Learn network programming and more about concurrency and synchronization. </a:t>
            </a:r>
            <a:endParaRPr lang="en-US" dirty="0"/>
          </a:p>
        </p:txBody>
      </p:sp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154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Lab Rationale </a:t>
            </a:r>
          </a:p>
        </p:txBody>
      </p:sp>
      <p:sp>
        <p:nvSpPr>
          <p:cNvPr id="49156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/>
              <a:t>Each lab has a well-defined goal such as solving a puzzle or winning a contest</a:t>
            </a:r>
          </a:p>
          <a:p>
            <a:endParaRPr lang="en-US"/>
          </a:p>
          <a:p>
            <a:r>
              <a:rPr lang="en-US"/>
              <a:t>Doing the lab should result in new skills and concepts</a:t>
            </a:r>
          </a:p>
          <a:p>
            <a:endParaRPr lang="en-US"/>
          </a:p>
          <a:p>
            <a:r>
              <a:rPr lang="en-US"/>
              <a:t>We try to use competition in a fun and healthy way</a:t>
            </a:r>
          </a:p>
          <a:p>
            <a:pPr marL="552450" lvl="1"/>
            <a:r>
              <a:rPr lang="en-US"/>
              <a:t>Set a reasonable threshold for full credit</a:t>
            </a:r>
          </a:p>
          <a:p>
            <a:pPr marL="552450" lvl="1"/>
            <a:r>
              <a:rPr lang="en-US"/>
              <a:t>Post intermediate results (anonymized) on Web page for glory!</a:t>
            </a: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178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Autolab Web Service	</a:t>
            </a:r>
          </a:p>
        </p:txBody>
      </p:sp>
      <p:sp>
        <p:nvSpPr>
          <p:cNvPr id="50180" name="Rectangle 4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Labs are provided by the </a:t>
            </a:r>
            <a:r>
              <a:rPr lang="en-US" dirty="0" err="1"/>
              <a:t>Autolab</a:t>
            </a:r>
            <a:r>
              <a:rPr lang="en-US" dirty="0"/>
              <a:t> system</a:t>
            </a:r>
          </a:p>
          <a:p>
            <a:pPr marL="552450" lvl="1"/>
            <a:r>
              <a:rPr lang="en-US" dirty="0" err="1"/>
              <a:t>Autograding</a:t>
            </a:r>
            <a:r>
              <a:rPr lang="en-US" dirty="0" smtClean="0"/>
              <a:t> system </a:t>
            </a:r>
            <a:r>
              <a:rPr lang="en-US" dirty="0"/>
              <a:t>developed</a:t>
            </a:r>
            <a:r>
              <a:rPr lang="en-US" dirty="0" smtClean="0"/>
              <a:t> by Hunter </a:t>
            </a:r>
            <a:r>
              <a:rPr lang="en-US" dirty="0" err="1" smtClean="0"/>
              <a:t>Pitelka</a:t>
            </a:r>
            <a:r>
              <a:rPr lang="en-US" dirty="0" smtClean="0"/>
              <a:t> and Dave </a:t>
            </a:r>
            <a:r>
              <a:rPr lang="en-US" dirty="0" err="1"/>
              <a:t>O’Hallaron</a:t>
            </a:r>
            <a:endParaRPr lang="en-US" dirty="0" smtClean="0"/>
          </a:p>
          <a:p>
            <a:pPr marL="552450" lvl="1"/>
            <a:r>
              <a:rPr lang="en-US" dirty="0" smtClean="0"/>
              <a:t>Using transient </a:t>
            </a:r>
            <a:r>
              <a:rPr lang="en-US" dirty="0" err="1" smtClean="0"/>
              <a:t>VMs</a:t>
            </a:r>
            <a:r>
              <a:rPr lang="en-US" dirty="0" smtClean="0"/>
              <a:t> on-demand to </a:t>
            </a:r>
            <a:r>
              <a:rPr lang="en-US" dirty="0" err="1" smtClean="0"/>
              <a:t>autograde</a:t>
            </a:r>
            <a:r>
              <a:rPr lang="en-US" dirty="0" smtClean="0"/>
              <a:t> </a:t>
            </a:r>
            <a:r>
              <a:rPr lang="en-US" dirty="0" err="1" smtClean="0"/>
              <a:t>untrusted</a:t>
            </a:r>
            <a:r>
              <a:rPr lang="en-US" dirty="0" smtClean="0"/>
              <a:t> code.</a:t>
            </a:r>
          </a:p>
          <a:p>
            <a:pPr marL="552450" lvl="1"/>
            <a:r>
              <a:rPr lang="en-US" dirty="0" smtClean="0"/>
              <a:t>Beta testing version 2.0 in Fall 2010</a:t>
            </a:r>
          </a:p>
          <a:p>
            <a:pPr marL="552450" lvl="1"/>
            <a:r>
              <a:rPr lang="en-US" dirty="0" smtClean="0"/>
              <a:t>Precursor to worldwide </a:t>
            </a:r>
            <a:r>
              <a:rPr lang="en-US" dirty="0" err="1" smtClean="0"/>
              <a:t>autograding</a:t>
            </a:r>
            <a:r>
              <a:rPr lang="en-US" dirty="0" smtClean="0"/>
              <a:t> system</a:t>
            </a:r>
          </a:p>
          <a:p>
            <a:r>
              <a:rPr lang="en-US" dirty="0"/>
              <a:t>With </a:t>
            </a:r>
            <a:r>
              <a:rPr lang="en-US" dirty="0" err="1"/>
              <a:t>Autolab</a:t>
            </a:r>
            <a:r>
              <a:rPr lang="en-US" dirty="0"/>
              <a:t> you can use your Web browser to:</a:t>
            </a:r>
          </a:p>
          <a:p>
            <a:pPr marL="552450" lvl="1"/>
            <a:r>
              <a:rPr lang="en-US" dirty="0"/>
              <a:t>Review lab notes, clarifications</a:t>
            </a:r>
          </a:p>
          <a:p>
            <a:pPr marL="552450" lvl="1"/>
            <a:r>
              <a:rPr lang="en-US" dirty="0"/>
              <a:t>Download the lab materials</a:t>
            </a:r>
          </a:p>
          <a:p>
            <a:pPr marL="552450" lvl="1"/>
            <a:r>
              <a:rPr lang="en-US" dirty="0"/>
              <a:t>Stream </a:t>
            </a:r>
            <a:r>
              <a:rPr lang="en-US" dirty="0" err="1"/>
              <a:t>autoresults</a:t>
            </a:r>
            <a:r>
              <a:rPr lang="en-US" dirty="0"/>
              <a:t> to</a:t>
            </a:r>
            <a:r>
              <a:rPr lang="en-US" dirty="0" smtClean="0"/>
              <a:t> a Web scoreboard as </a:t>
            </a:r>
            <a:r>
              <a:rPr lang="en-US" dirty="0"/>
              <a:t>you work</a:t>
            </a:r>
          </a:p>
          <a:p>
            <a:pPr marL="552450" lvl="1"/>
            <a:r>
              <a:rPr lang="en-US" dirty="0" err="1"/>
              <a:t>Handin</a:t>
            </a:r>
            <a:r>
              <a:rPr lang="en-US" dirty="0"/>
              <a:t> your code for </a:t>
            </a:r>
            <a:r>
              <a:rPr lang="en-US" dirty="0" err="1"/>
              <a:t>autograding</a:t>
            </a:r>
            <a:r>
              <a:rPr lang="en-US" dirty="0"/>
              <a:t> by the </a:t>
            </a:r>
            <a:r>
              <a:rPr lang="en-US" dirty="0" err="1"/>
              <a:t>Autolab</a:t>
            </a:r>
            <a:r>
              <a:rPr lang="en-US" dirty="0"/>
              <a:t> server</a:t>
            </a:r>
          </a:p>
          <a:p>
            <a:pPr marL="552450" lvl="1"/>
            <a:r>
              <a:rPr lang="en-US" dirty="0"/>
              <a:t>View the complete history of your code </a:t>
            </a:r>
            <a:r>
              <a:rPr lang="en-US" dirty="0" err="1"/>
              <a:t>handins</a:t>
            </a:r>
            <a:r>
              <a:rPr lang="en-US" dirty="0"/>
              <a:t>, </a:t>
            </a:r>
            <a:r>
              <a:rPr lang="en-US" dirty="0" err="1"/>
              <a:t>autoresult</a:t>
            </a:r>
            <a:r>
              <a:rPr lang="en-US" dirty="0"/>
              <a:t> submissions, </a:t>
            </a:r>
            <a:r>
              <a:rPr lang="en-US" dirty="0" err="1"/>
              <a:t>autograding</a:t>
            </a:r>
            <a:r>
              <a:rPr lang="en-US" dirty="0"/>
              <a:t> reports, and instructor evaluations</a:t>
            </a:r>
          </a:p>
          <a:p>
            <a:pPr marL="552450" lvl="1"/>
            <a:r>
              <a:rPr lang="en-US" dirty="0"/>
              <a:t>View the class</a:t>
            </a:r>
            <a:r>
              <a:rPr lang="en-US" dirty="0" smtClean="0"/>
              <a:t> scoreboard</a:t>
            </a:r>
            <a:endParaRPr lang="en-US" dirty="0"/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02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title"/>
          </p:nvPr>
        </p:nvSpPr>
        <p:spPr>
          <a:xfrm>
            <a:off x="2971800" y="2720975"/>
            <a:ext cx="2870200" cy="784225"/>
          </a:xfrm>
          <a:ln/>
        </p:spPr>
        <p:txBody>
          <a:bodyPr/>
          <a:lstStyle/>
          <a:p>
            <a:pPr marL="80963" indent="-809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800" dirty="0" smtClean="0">
                <a:solidFill>
                  <a:srgbClr val="606060"/>
                </a:solidFill>
                <a:latin typeface="Calibri Italic" charset="0"/>
                <a:ea typeface="Calibri Italic" charset="0"/>
                <a:cs typeface="Calibri Italic" charset="0"/>
                <a:sym typeface="Calibri Italic" charset="0"/>
              </a:rPr>
              <a:t>Welcome and Enjoy! </a:t>
            </a:r>
            <a:endParaRPr lang="en-US" sz="4800" dirty="0">
              <a:solidFill>
                <a:srgbClr val="606060"/>
              </a:solidFill>
              <a:latin typeface="Calibri Italic" charset="0"/>
              <a:ea typeface="ヒラギノ角ゴ ProN W3" charset="-128"/>
              <a:cs typeface="ヒラギノ角ゴ ProN W3" charset="-128"/>
              <a:sym typeface="Calibri Italic" charset="0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94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Code Security Example</a:t>
            </a:r>
          </a:p>
        </p:txBody>
      </p:sp>
      <p:sp>
        <p:nvSpPr>
          <p:cNvPr id="8196" name="Rectangle 4"/>
          <p:cNvSpPr>
            <a:spLocks/>
          </p:cNvSpPr>
          <p:nvPr/>
        </p:nvSpPr>
        <p:spPr bwMode="auto">
          <a:xfrm>
            <a:off x="508000" y="1270000"/>
            <a:ext cx="8080437" cy="2785378"/>
          </a:xfrm>
          <a:prstGeom prst="rect">
            <a:avLst/>
          </a:prstGeom>
          <a:solidFill>
            <a:srgbClr val="F7F5CD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/* Kernel memory region holding user-accessible data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#define KSIZE 1024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char kbuf[KSIZE];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endParaRPr lang="en-US" sz="1600" b="1">
              <a:solidFill>
                <a:schemeClr val="tx1"/>
              </a:solidFill>
              <a:latin typeface="Courier New"/>
              <a:ea typeface="Monaco" charset="0"/>
              <a:cs typeface="Courier New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/* Copy at most maxlen bytes from kernel region to user buffer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 copy_from_kernel(void *user_dest, int maxlen) 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/* Byte count len is minimum of buffer size and maxlen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int len = KSIZE &lt; maxlen ? KSIZE : maxlen;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memcpy(user_dest, kbuf, len);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return len;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</a:t>
            </a:r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81000" y="4445000"/>
            <a:ext cx="8382000" cy="2387600"/>
          </a:xfrm>
          <a:ln/>
        </p:spPr>
        <p:txBody>
          <a:bodyPr/>
          <a:lstStyle/>
          <a:p>
            <a:r>
              <a:rPr lang="en-US"/>
              <a:t>Similar to code found in FreeBSD’s implementation of getpeername</a:t>
            </a:r>
          </a:p>
          <a:p>
            <a:r>
              <a:rPr lang="en-US"/>
              <a:t>There are legions of smart people trying to find vulnerabilities in programs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18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Typical Usage</a:t>
            </a:r>
          </a:p>
        </p:txBody>
      </p:sp>
      <p:sp>
        <p:nvSpPr>
          <p:cNvPr id="9220" name="Rectangle 4"/>
          <p:cNvSpPr>
            <a:spLocks/>
          </p:cNvSpPr>
          <p:nvPr/>
        </p:nvSpPr>
        <p:spPr bwMode="auto">
          <a:xfrm>
            <a:off x="508000" y="1329422"/>
            <a:ext cx="8080437" cy="2785378"/>
          </a:xfrm>
          <a:prstGeom prst="rect">
            <a:avLst/>
          </a:prstGeom>
          <a:solidFill>
            <a:srgbClr val="F7F5CD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/* Kernel memory region holding user-accessible data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#define KSIZE 1024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char kbuf[KSIZE];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endParaRPr lang="en-US" sz="1600" b="1">
              <a:solidFill>
                <a:schemeClr val="tx1"/>
              </a:solidFill>
              <a:latin typeface="Courier New"/>
              <a:ea typeface="Monaco" charset="0"/>
              <a:cs typeface="Courier New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/* Copy at most maxlen bytes from kernel region to user buffer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 copy_from_kernel(void *user_dest, int maxlen) 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/* Byte count len is minimum of buffer size and maxlen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int len = KSIZE &lt; maxlen ? KSIZE : maxlen;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memcpy(user_dest, kbuf, len);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return len;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</a:t>
            </a:r>
          </a:p>
        </p:txBody>
      </p:sp>
      <p:sp>
        <p:nvSpPr>
          <p:cNvPr id="9221" name="Rectangle 5"/>
          <p:cNvSpPr>
            <a:spLocks/>
          </p:cNvSpPr>
          <p:nvPr/>
        </p:nvSpPr>
        <p:spPr bwMode="auto">
          <a:xfrm>
            <a:off x="508000" y="4445000"/>
            <a:ext cx="4386517" cy="1800493"/>
          </a:xfrm>
          <a:prstGeom prst="rect">
            <a:avLst/>
          </a:prstGeom>
          <a:solidFill>
            <a:srgbClr val="CDF1C5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#define MSIZE 528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endParaRPr lang="en-US" sz="1600" b="1" dirty="0">
              <a:solidFill>
                <a:schemeClr val="tx1"/>
              </a:solidFill>
              <a:latin typeface="Courier New"/>
              <a:ea typeface="Monaco" charset="0"/>
              <a:cs typeface="Courier New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void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getstuff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() 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char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mybuf[MSIZE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copy_from_kernel(mybuf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, MSIZE);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printf(“%s\n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”,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mybuf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);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42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/>
              <a:t>Malicious Usage</a:t>
            </a:r>
          </a:p>
        </p:txBody>
      </p:sp>
      <p:sp>
        <p:nvSpPr>
          <p:cNvPr id="10244" name="Rectangle 4"/>
          <p:cNvSpPr>
            <a:spLocks/>
          </p:cNvSpPr>
          <p:nvPr/>
        </p:nvSpPr>
        <p:spPr bwMode="auto">
          <a:xfrm>
            <a:off x="508000" y="4445000"/>
            <a:ext cx="4509648" cy="1800493"/>
          </a:xfrm>
          <a:prstGeom prst="rect">
            <a:avLst/>
          </a:prstGeom>
          <a:solidFill>
            <a:srgbClr val="D3F2D3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prstTxWarp prst="textNoShape">
              <a:avLst/>
            </a:prstTxWarp>
            <a:spAutoFit/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#define MSIZE 528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endParaRPr lang="en-US" sz="1600" b="1" dirty="0">
              <a:solidFill>
                <a:schemeClr val="tx1"/>
              </a:solidFill>
              <a:latin typeface="Courier New"/>
              <a:ea typeface="Monaco" charset="0"/>
              <a:cs typeface="Courier New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void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getstuff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() 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char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mybuf[MSIZE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copy_from_kernel(mybuf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, </a:t>
            </a:r>
            <a:r>
              <a:rPr lang="en-US" sz="1600" b="1" dirty="0">
                <a:solidFill>
                  <a:srgbClr val="CC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-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MSIZE);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. . .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</a:t>
            </a:r>
          </a:p>
        </p:txBody>
      </p:sp>
      <p:sp>
        <p:nvSpPr>
          <p:cNvPr id="10245" name="Rectangle 5"/>
          <p:cNvSpPr>
            <a:spLocks/>
          </p:cNvSpPr>
          <p:nvPr/>
        </p:nvSpPr>
        <p:spPr bwMode="auto">
          <a:xfrm>
            <a:off x="508000" y="1270000"/>
            <a:ext cx="8003493" cy="2708433"/>
          </a:xfrm>
          <a:prstGeom prst="rect">
            <a:avLst/>
          </a:prstGeom>
          <a:solidFill>
            <a:srgbClr val="F7F5CD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  <a:spAutoFit/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/* Kernel memory region holding user-accessible data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#define KSIZE 1024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char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kbuf[KSIZE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endParaRPr lang="en-US" sz="1600" b="1" dirty="0">
              <a:solidFill>
                <a:schemeClr val="tx1"/>
              </a:solidFill>
              <a:latin typeface="Courier New"/>
              <a:ea typeface="Monaco" charset="0"/>
              <a:cs typeface="Courier New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/* Copy at most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maxlen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bytes from kernel region to user buffer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copy_from_kernel(void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*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user_dest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,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maxlen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) 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/* Byte count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len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is minimum of buffer size and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maxlen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len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= KSIZE &lt;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maxlen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? KSIZE :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maxlen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memcpy(user_dest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,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kbuf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,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len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);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return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len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66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Computer Arithmetic</a:t>
            </a:r>
            <a:endParaRPr lang="en-US"/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 not generate random values</a:t>
            </a:r>
          </a:p>
          <a:p>
            <a:pPr lvl="1"/>
            <a:r>
              <a:rPr lang="en-US" dirty="0" smtClean="0"/>
              <a:t>Arithmetic operations have important mathematical properties</a:t>
            </a:r>
          </a:p>
          <a:p>
            <a:r>
              <a:rPr lang="en-US" dirty="0" smtClean="0"/>
              <a:t>Cannot assume all “usual” mathematical properties</a:t>
            </a:r>
          </a:p>
          <a:p>
            <a:pPr lvl="1"/>
            <a:r>
              <a:rPr lang="en-US" dirty="0" smtClean="0"/>
              <a:t>Due to finiteness of representations</a:t>
            </a:r>
          </a:p>
          <a:p>
            <a:pPr lvl="1"/>
            <a:r>
              <a:rPr lang="en-US" dirty="0" smtClean="0"/>
              <a:t>Integer operations satisfy “ring” properties</a:t>
            </a:r>
          </a:p>
          <a:p>
            <a:pPr lvl="2"/>
            <a:r>
              <a:rPr lang="en-US" dirty="0" err="1" smtClean="0"/>
              <a:t>Commutativity</a:t>
            </a:r>
            <a:r>
              <a:rPr lang="en-US" dirty="0" smtClean="0"/>
              <a:t>, </a:t>
            </a:r>
            <a:r>
              <a:rPr lang="en-US" dirty="0" err="1" smtClean="0"/>
              <a:t>associativity</a:t>
            </a:r>
            <a:r>
              <a:rPr lang="en-US" dirty="0" smtClean="0"/>
              <a:t>, </a:t>
            </a:r>
            <a:r>
              <a:rPr lang="en-US" dirty="0" err="1" smtClean="0"/>
              <a:t>distributivity</a:t>
            </a:r>
            <a:endParaRPr lang="en-US" dirty="0" smtClean="0"/>
          </a:p>
          <a:p>
            <a:pPr lvl="1"/>
            <a:r>
              <a:rPr lang="en-US" dirty="0" smtClean="0"/>
              <a:t>Floating point operations satisfy “ordering” properties</a:t>
            </a:r>
          </a:p>
          <a:p>
            <a:pPr lvl="2"/>
            <a:r>
              <a:rPr lang="en-US" dirty="0" err="1" smtClean="0"/>
              <a:t>Monotonicity</a:t>
            </a:r>
            <a:r>
              <a:rPr lang="en-US" dirty="0" smtClean="0"/>
              <a:t>, values of signs</a:t>
            </a:r>
          </a:p>
          <a:p>
            <a:r>
              <a:rPr lang="en-US" dirty="0" smtClean="0"/>
              <a:t>Observation</a:t>
            </a:r>
          </a:p>
          <a:p>
            <a:pPr lvl="1"/>
            <a:r>
              <a:rPr lang="en-US" dirty="0" smtClean="0"/>
              <a:t>Need to understand which abstractions apply in which contexts</a:t>
            </a:r>
          </a:p>
          <a:p>
            <a:pPr lvl="1"/>
            <a:r>
              <a:rPr lang="en-US" dirty="0" smtClean="0"/>
              <a:t>Important issues for compiler writers and serious application programmers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90" name="Rectangle 2"/>
          <p:cNvSpPr>
            <a:spLocks/>
          </p:cNvSpPr>
          <p:nvPr/>
        </p:nvSpPr>
        <p:spPr bwMode="auto">
          <a:xfrm>
            <a:off x="8062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Great Reality #2: </a:t>
            </a:r>
            <a:br>
              <a:rPr lang="en-US" smtClean="0"/>
            </a:br>
            <a:r>
              <a:rPr lang="en-US" smtClean="0"/>
              <a:t>You’ve Got to Know Assembly</a:t>
            </a:r>
            <a:endParaRPr lang="en-US"/>
          </a:p>
        </p:txBody>
      </p:sp>
      <p:sp>
        <p:nvSpPr>
          <p:cNvPr id="12292" name="Rectangle 4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Chances are, you’ll never write programs in assembly</a:t>
            </a:r>
          </a:p>
          <a:p>
            <a:pPr lvl="1"/>
            <a:r>
              <a:rPr lang="en-US" smtClean="0"/>
              <a:t>Compilers are much better &amp; more patient than you are</a:t>
            </a:r>
          </a:p>
          <a:p>
            <a:r>
              <a:rPr lang="en-US" smtClean="0"/>
              <a:t>But: Understanding assembly is key to machine-level execution model</a:t>
            </a:r>
          </a:p>
          <a:p>
            <a:pPr lvl="1"/>
            <a:r>
              <a:rPr lang="en-US" smtClean="0"/>
              <a:t>Behavior of programs in presence of bugs</a:t>
            </a:r>
          </a:p>
          <a:p>
            <a:pPr lvl="2"/>
            <a:r>
              <a:rPr lang="en-US" smtClean="0"/>
              <a:t>High-level language models break down</a:t>
            </a:r>
          </a:p>
          <a:p>
            <a:pPr lvl="1"/>
            <a:r>
              <a:rPr lang="en-US" smtClean="0"/>
              <a:t>Tuning program performance</a:t>
            </a:r>
          </a:p>
          <a:p>
            <a:pPr lvl="2"/>
            <a:r>
              <a:rPr lang="en-US" smtClean="0"/>
              <a:t>Understand optimizations done / not done by the compiler</a:t>
            </a:r>
          </a:p>
          <a:p>
            <a:pPr lvl="2"/>
            <a:r>
              <a:rPr lang="en-US" smtClean="0"/>
              <a:t>Understanding sources of program inefficiency</a:t>
            </a:r>
          </a:p>
          <a:p>
            <a:pPr lvl="1"/>
            <a:r>
              <a:rPr lang="en-US" smtClean="0"/>
              <a:t>Implementing system software</a:t>
            </a:r>
          </a:p>
          <a:p>
            <a:pPr lvl="2"/>
            <a:r>
              <a:rPr lang="en-US" smtClean="0"/>
              <a:t>Compiler has machine code as target</a:t>
            </a:r>
          </a:p>
          <a:p>
            <a:pPr lvl="2"/>
            <a:r>
              <a:rPr lang="en-US" smtClean="0"/>
              <a:t>Operating systems must manage process state</a:t>
            </a:r>
          </a:p>
          <a:p>
            <a:pPr lvl="1"/>
            <a:r>
              <a:rPr lang="en-US" smtClean="0"/>
              <a:t>Creating / fighting malware</a:t>
            </a:r>
          </a:p>
          <a:p>
            <a:pPr lvl="2"/>
            <a:r>
              <a:rPr lang="en-US" smtClean="0"/>
              <a:t>x86 assembly is the language of choice!</a:t>
            </a:r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 Slid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99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CA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Slide">
      <a:majorFont>
        <a:latin typeface="Calibri Bold"/>
        <a:ea typeface="ヒラギノ角ゴ ProN W6"/>
        <a:cs typeface="ヒラギノ角ゴ ProN W6"/>
      </a:majorFont>
      <a:minorFont>
        <a:latin typeface="Calibri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Slid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itle and Content">
  <a:themeElements>
    <a:clrScheme name="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99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CA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and Content">
      <a:majorFont>
        <a:latin typeface="Calibri Bold"/>
        <a:ea typeface="ヒラギノ角ゴ ProN W6"/>
        <a:cs typeface="ヒラギノ角ゴ ProN W6"/>
      </a:majorFont>
      <a:minorFont>
        <a:latin typeface="Calibri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and 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itle Only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99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CA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Only">
      <a:majorFont>
        <a:latin typeface="Calibri Bold"/>
        <a:ea typeface="ヒラギノ角ゴ ProN W6"/>
        <a:cs typeface="ヒラギノ角ゴ ProN W6"/>
      </a:majorFont>
      <a:minorFont>
        <a:latin typeface="Calibri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Onl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Pages>0</Pages>
  <Words>3415</Words>
  <Characters>0</Characters>
  <Application>Microsoft Macintosh PowerPoint</Application>
  <PresentationFormat>On-screen Show (4:3)</PresentationFormat>
  <Lines>0</Lines>
  <Paragraphs>574</Paragraphs>
  <Slides>44</Slides>
  <Notes>1</Notes>
  <HiddenSlides>0</HiddenSlides>
  <MMClips>0</MMClips>
  <ScaleCrop>false</ScaleCrop>
  <HeadingPairs>
    <vt:vector size="6" baseType="variant">
      <vt:variant>
        <vt:lpstr>Design Template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Title Slide</vt:lpstr>
      <vt:lpstr>Title and Content</vt:lpstr>
      <vt:lpstr>Title Only</vt:lpstr>
      <vt:lpstr>Chart</vt:lpstr>
      <vt:lpstr>Slide 1</vt:lpstr>
      <vt:lpstr>Overview</vt:lpstr>
      <vt:lpstr>Course Theme: Abstraction Is Good But Don’t Forget Reality</vt:lpstr>
      <vt:lpstr>Great Reality #1:  Ints are not Integers, Floats are not Reals</vt:lpstr>
      <vt:lpstr>Code Security Example</vt:lpstr>
      <vt:lpstr>Typical Usage</vt:lpstr>
      <vt:lpstr>Malicious Usage</vt:lpstr>
      <vt:lpstr>Computer Arithmetic</vt:lpstr>
      <vt:lpstr>Great Reality #2:  You’ve Got to Know Assembly</vt:lpstr>
      <vt:lpstr>Assembly Code Example</vt:lpstr>
      <vt:lpstr>Code to Read Counter</vt:lpstr>
      <vt:lpstr>Great Reality #3: Memory Matters Random Access Memory Is an Unphysical Abstraction</vt:lpstr>
      <vt:lpstr>Memory Referencing Bug Example</vt:lpstr>
      <vt:lpstr>Memory Referencing Bug Example</vt:lpstr>
      <vt:lpstr>Memory Referencing Errors</vt:lpstr>
      <vt:lpstr>Memory System Performance Example</vt:lpstr>
      <vt:lpstr>The Memory Mountain</vt:lpstr>
      <vt:lpstr>Great Reality #4: There’s more to performance than asymptotic complexity </vt:lpstr>
      <vt:lpstr>Example Matrix Multiplication</vt:lpstr>
      <vt:lpstr>MMM Plot: Analysis</vt:lpstr>
      <vt:lpstr>Great Reality #5: Computers do more than execute programs</vt:lpstr>
      <vt:lpstr>Role within CS/ECE Curriculum</vt:lpstr>
      <vt:lpstr>Course Perspective</vt:lpstr>
      <vt:lpstr>Course Perspective (Cont.)</vt:lpstr>
      <vt:lpstr>Teaching staff</vt:lpstr>
      <vt:lpstr>Textbooks</vt:lpstr>
      <vt:lpstr>Course Components</vt:lpstr>
      <vt:lpstr>Getting Help </vt:lpstr>
      <vt:lpstr>Getting Help </vt:lpstr>
      <vt:lpstr>Policies: Assignments (Labs) And Exams</vt:lpstr>
      <vt:lpstr>Facilities</vt:lpstr>
      <vt:lpstr>Timeliness</vt:lpstr>
      <vt:lpstr>Cheating</vt:lpstr>
      <vt:lpstr>Other Rules of the Lecture Hall</vt:lpstr>
      <vt:lpstr>Policies: Grading</vt:lpstr>
      <vt:lpstr>Programs and Data</vt:lpstr>
      <vt:lpstr>The Memory Hierarchy</vt:lpstr>
      <vt:lpstr>Performance</vt:lpstr>
      <vt:lpstr>Exceptional  Control Flow</vt:lpstr>
      <vt:lpstr> Virtual Memory</vt:lpstr>
      <vt:lpstr> Networking, and Concurrency</vt:lpstr>
      <vt:lpstr>Lab Rationale </vt:lpstr>
      <vt:lpstr>Autolab Web Service </vt:lpstr>
      <vt:lpstr>Welcome and Enjoy!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Systems 15-213/18-243, spring 2009 1st Lecture, Jan. 12th</dc:title>
  <dc:subject/>
  <dc:creator>Markus Pueschel</dc:creator>
  <cp:keywords/>
  <dc:description>Redesign of slides created by Randal E. Bryant and David R. O'Hallaron</dc:description>
  <cp:lastModifiedBy>David O'Hallaron</cp:lastModifiedBy>
  <cp:revision>24</cp:revision>
  <cp:lastPrinted>2010-08-23T15:08:39Z</cp:lastPrinted>
  <dcterms:created xsi:type="dcterms:W3CDTF">2011-01-05T18:04:29Z</dcterms:created>
  <dcterms:modified xsi:type="dcterms:W3CDTF">2011-01-05T18:31:11Z</dcterms:modified>
</cp:coreProperties>
</file>